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77" r:id="rId4"/>
    <p:sldId id="262" r:id="rId5"/>
    <p:sldId id="263" r:id="rId6"/>
    <p:sldId id="264" r:id="rId7"/>
    <p:sldId id="265" r:id="rId8"/>
    <p:sldId id="266" r:id="rId9"/>
    <p:sldId id="278" r:id="rId10"/>
    <p:sldId id="267" r:id="rId11"/>
    <p:sldId id="268" r:id="rId12"/>
    <p:sldId id="269" r:id="rId13"/>
    <p:sldId id="270" r:id="rId14"/>
    <p:sldId id="271" r:id="rId15"/>
    <p:sldId id="272" r:id="rId16"/>
    <p:sldId id="279"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76"/>
      </p:cViewPr>
      <p:guideLst>
        <p:guide orient="horz" pos="2160"/>
        <p:guide pos="571"/>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E6B7F-C1AE-40ED-A7C9-A0A95A3E4B9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cs-CZ"/>
        </a:p>
      </dgm:t>
    </dgm:pt>
    <dgm:pt modelId="{C644E4B4-D2E4-47C6-9189-EFB9875635AC}">
      <dgm:prSet phldrT="[Text]"/>
      <dgm:spPr/>
      <dgm:t>
        <a:bodyPr/>
        <a:lstStyle/>
        <a:p>
          <a:r>
            <a:rPr lang="cs-CZ" dirty="0" smtClean="0"/>
            <a:t>ÚSPĚCH</a:t>
          </a:r>
          <a:endParaRPr lang="cs-CZ" dirty="0"/>
        </a:p>
      </dgm:t>
    </dgm:pt>
    <dgm:pt modelId="{3CBA4F81-8C74-4B07-9758-1292A52E8966}" type="parTrans" cxnId="{0FC75FFA-A025-4C0A-94EB-43146C18B730}">
      <dgm:prSet/>
      <dgm:spPr/>
      <dgm:t>
        <a:bodyPr/>
        <a:lstStyle/>
        <a:p>
          <a:endParaRPr lang="cs-CZ"/>
        </a:p>
      </dgm:t>
    </dgm:pt>
    <dgm:pt modelId="{19F3BD0C-B902-4E00-948F-40318DBBFACD}" type="sibTrans" cxnId="{0FC75FFA-A025-4C0A-94EB-43146C18B730}">
      <dgm:prSet/>
      <dgm:spPr/>
      <dgm:t>
        <a:bodyPr/>
        <a:lstStyle/>
        <a:p>
          <a:endParaRPr lang="cs-CZ"/>
        </a:p>
      </dgm:t>
    </dgm:pt>
    <dgm:pt modelId="{AF31C916-419D-47CA-A2C2-557AFAF2D925}">
      <dgm:prSet phldrT="[Text]"/>
      <dgm:spPr/>
      <dgm:t>
        <a:bodyPr/>
        <a:lstStyle/>
        <a:p>
          <a:r>
            <a:rPr lang="cs-CZ" dirty="0" smtClean="0"/>
            <a:t>PŘÍPRAVA</a:t>
          </a:r>
          <a:endParaRPr lang="cs-CZ" dirty="0"/>
        </a:p>
      </dgm:t>
    </dgm:pt>
    <dgm:pt modelId="{6C1A83A1-3D77-40F1-88F7-8D29F9893A60}" type="parTrans" cxnId="{B52F6CF2-AA00-4899-8469-CCCBB2595250}">
      <dgm:prSet/>
      <dgm:spPr/>
      <dgm:t>
        <a:bodyPr/>
        <a:lstStyle/>
        <a:p>
          <a:endParaRPr lang="cs-CZ"/>
        </a:p>
      </dgm:t>
    </dgm:pt>
    <dgm:pt modelId="{28DBD0B9-60D0-4D9D-9682-C260694F5FCE}" type="sibTrans" cxnId="{B52F6CF2-AA00-4899-8469-CCCBB2595250}">
      <dgm:prSet/>
      <dgm:spPr/>
      <dgm:t>
        <a:bodyPr/>
        <a:lstStyle/>
        <a:p>
          <a:endParaRPr lang="cs-CZ"/>
        </a:p>
      </dgm:t>
    </dgm:pt>
    <dgm:pt modelId="{BDA6C26E-1B9D-4F03-A32A-AEDE898A0CF3}">
      <dgm:prSet phldrT="[Text]"/>
      <dgm:spPr/>
      <dgm:t>
        <a:bodyPr/>
        <a:lstStyle/>
        <a:p>
          <a:r>
            <a:rPr lang="cs-CZ" dirty="0" smtClean="0"/>
            <a:t>VYTVOŘENÍ PREZENTACE</a:t>
          </a:r>
          <a:endParaRPr lang="cs-CZ" dirty="0"/>
        </a:p>
      </dgm:t>
    </dgm:pt>
    <dgm:pt modelId="{77EF6E45-7F18-41FD-9D6C-D8DA2237DA86}" type="parTrans" cxnId="{393BF73B-862A-4E3A-A6F9-27453546252E}">
      <dgm:prSet/>
      <dgm:spPr/>
      <dgm:t>
        <a:bodyPr/>
        <a:lstStyle/>
        <a:p>
          <a:endParaRPr lang="cs-CZ"/>
        </a:p>
      </dgm:t>
    </dgm:pt>
    <dgm:pt modelId="{2F863836-52C5-4B59-9380-0ECC5018D6CC}" type="sibTrans" cxnId="{393BF73B-862A-4E3A-A6F9-27453546252E}">
      <dgm:prSet/>
      <dgm:spPr/>
      <dgm:t>
        <a:bodyPr/>
        <a:lstStyle/>
        <a:p>
          <a:endParaRPr lang="cs-CZ"/>
        </a:p>
      </dgm:t>
    </dgm:pt>
    <dgm:pt modelId="{3AC9B164-191B-4BCF-B7C4-3F4BADC117F0}">
      <dgm:prSet phldrT="[Text]"/>
      <dgm:spPr/>
      <dgm:t>
        <a:bodyPr/>
        <a:lstStyle/>
        <a:p>
          <a:r>
            <a:rPr lang="cs-CZ" dirty="0" smtClean="0"/>
            <a:t>VYSTOUPENÍ, PROJEV</a:t>
          </a:r>
          <a:endParaRPr lang="cs-CZ" dirty="0"/>
        </a:p>
      </dgm:t>
    </dgm:pt>
    <dgm:pt modelId="{627622D6-3CB3-4ACD-AE37-C7D6D802EB15}" type="parTrans" cxnId="{2FB4B050-8A90-4431-AC14-9697AF871DDF}">
      <dgm:prSet/>
      <dgm:spPr/>
      <dgm:t>
        <a:bodyPr/>
        <a:lstStyle/>
        <a:p>
          <a:endParaRPr lang="cs-CZ"/>
        </a:p>
      </dgm:t>
    </dgm:pt>
    <dgm:pt modelId="{B7EECB4A-C3FC-4CF4-8627-5C52C37BCD59}" type="sibTrans" cxnId="{2FB4B050-8A90-4431-AC14-9697AF871DDF}">
      <dgm:prSet/>
      <dgm:spPr/>
      <dgm:t>
        <a:bodyPr/>
        <a:lstStyle/>
        <a:p>
          <a:endParaRPr lang="cs-CZ"/>
        </a:p>
      </dgm:t>
    </dgm:pt>
    <dgm:pt modelId="{08C88A5A-C4EF-4EFA-90BB-6C59A63C483F}" type="pres">
      <dgm:prSet presAssocID="{93AE6B7F-C1AE-40ED-A7C9-A0A95A3E4B94}" presName="cycle" presStyleCnt="0">
        <dgm:presLayoutVars>
          <dgm:chMax val="1"/>
          <dgm:dir/>
          <dgm:animLvl val="ctr"/>
          <dgm:resizeHandles val="exact"/>
        </dgm:presLayoutVars>
      </dgm:prSet>
      <dgm:spPr/>
      <dgm:t>
        <a:bodyPr/>
        <a:lstStyle/>
        <a:p>
          <a:endParaRPr lang="cs-CZ"/>
        </a:p>
      </dgm:t>
    </dgm:pt>
    <dgm:pt modelId="{77DBEAC7-B1BC-47DD-BC1C-B05807BBCF48}" type="pres">
      <dgm:prSet presAssocID="{C644E4B4-D2E4-47C6-9189-EFB9875635AC}" presName="centerShape" presStyleLbl="node0" presStyleIdx="0" presStyleCnt="1"/>
      <dgm:spPr/>
      <dgm:t>
        <a:bodyPr/>
        <a:lstStyle/>
        <a:p>
          <a:endParaRPr lang="cs-CZ"/>
        </a:p>
      </dgm:t>
    </dgm:pt>
    <dgm:pt modelId="{A65B63E5-0CD7-4C24-9D77-76DC56FC146F}" type="pres">
      <dgm:prSet presAssocID="{6C1A83A1-3D77-40F1-88F7-8D29F9893A60}" presName="parTrans" presStyleLbl="bgSibTrans2D1" presStyleIdx="0" presStyleCnt="3"/>
      <dgm:spPr/>
      <dgm:t>
        <a:bodyPr/>
        <a:lstStyle/>
        <a:p>
          <a:endParaRPr lang="cs-CZ"/>
        </a:p>
      </dgm:t>
    </dgm:pt>
    <dgm:pt modelId="{20A977EF-8A23-4347-ABA3-0F889D308892}" type="pres">
      <dgm:prSet presAssocID="{AF31C916-419D-47CA-A2C2-557AFAF2D925}" presName="node" presStyleLbl="node1" presStyleIdx="0" presStyleCnt="3">
        <dgm:presLayoutVars>
          <dgm:bulletEnabled val="1"/>
        </dgm:presLayoutVars>
      </dgm:prSet>
      <dgm:spPr/>
      <dgm:t>
        <a:bodyPr/>
        <a:lstStyle/>
        <a:p>
          <a:endParaRPr lang="cs-CZ"/>
        </a:p>
      </dgm:t>
    </dgm:pt>
    <dgm:pt modelId="{9FFD8DAB-7F48-40BF-87D1-DC663C98C592}" type="pres">
      <dgm:prSet presAssocID="{77EF6E45-7F18-41FD-9D6C-D8DA2237DA86}" presName="parTrans" presStyleLbl="bgSibTrans2D1" presStyleIdx="1" presStyleCnt="3"/>
      <dgm:spPr/>
      <dgm:t>
        <a:bodyPr/>
        <a:lstStyle/>
        <a:p>
          <a:endParaRPr lang="cs-CZ"/>
        </a:p>
      </dgm:t>
    </dgm:pt>
    <dgm:pt modelId="{02FFBD00-B20E-4820-89D9-A3E3EE052427}" type="pres">
      <dgm:prSet presAssocID="{BDA6C26E-1B9D-4F03-A32A-AEDE898A0CF3}" presName="node" presStyleLbl="node1" presStyleIdx="1" presStyleCnt="3">
        <dgm:presLayoutVars>
          <dgm:bulletEnabled val="1"/>
        </dgm:presLayoutVars>
      </dgm:prSet>
      <dgm:spPr/>
      <dgm:t>
        <a:bodyPr/>
        <a:lstStyle/>
        <a:p>
          <a:endParaRPr lang="cs-CZ"/>
        </a:p>
      </dgm:t>
    </dgm:pt>
    <dgm:pt modelId="{3535B1C7-38AF-4E43-8C1B-6E0C443DCE21}" type="pres">
      <dgm:prSet presAssocID="{627622D6-3CB3-4ACD-AE37-C7D6D802EB15}" presName="parTrans" presStyleLbl="bgSibTrans2D1" presStyleIdx="2" presStyleCnt="3"/>
      <dgm:spPr/>
      <dgm:t>
        <a:bodyPr/>
        <a:lstStyle/>
        <a:p>
          <a:endParaRPr lang="cs-CZ"/>
        </a:p>
      </dgm:t>
    </dgm:pt>
    <dgm:pt modelId="{20B76696-9F72-4085-813C-F4878B6564CD}" type="pres">
      <dgm:prSet presAssocID="{3AC9B164-191B-4BCF-B7C4-3F4BADC117F0}" presName="node" presStyleLbl="node1" presStyleIdx="2" presStyleCnt="3">
        <dgm:presLayoutVars>
          <dgm:bulletEnabled val="1"/>
        </dgm:presLayoutVars>
      </dgm:prSet>
      <dgm:spPr/>
      <dgm:t>
        <a:bodyPr/>
        <a:lstStyle/>
        <a:p>
          <a:endParaRPr lang="cs-CZ"/>
        </a:p>
      </dgm:t>
    </dgm:pt>
  </dgm:ptLst>
  <dgm:cxnLst>
    <dgm:cxn modelId="{AB819E8C-65C1-44E4-804B-6E1D5FE22A79}" type="presOf" srcId="{6C1A83A1-3D77-40F1-88F7-8D29F9893A60}" destId="{A65B63E5-0CD7-4C24-9D77-76DC56FC146F}" srcOrd="0" destOrd="0" presId="urn:microsoft.com/office/officeart/2005/8/layout/radial4"/>
    <dgm:cxn modelId="{0FC75FFA-A025-4C0A-94EB-43146C18B730}" srcId="{93AE6B7F-C1AE-40ED-A7C9-A0A95A3E4B94}" destId="{C644E4B4-D2E4-47C6-9189-EFB9875635AC}" srcOrd="0" destOrd="0" parTransId="{3CBA4F81-8C74-4B07-9758-1292A52E8966}" sibTransId="{19F3BD0C-B902-4E00-948F-40318DBBFACD}"/>
    <dgm:cxn modelId="{4F5BEBBA-F5B5-4E75-A01C-E8F3945D14D3}" type="presOf" srcId="{3AC9B164-191B-4BCF-B7C4-3F4BADC117F0}" destId="{20B76696-9F72-4085-813C-F4878B6564CD}" srcOrd="0" destOrd="0" presId="urn:microsoft.com/office/officeart/2005/8/layout/radial4"/>
    <dgm:cxn modelId="{FF463D2A-21C4-4AF8-A1A1-A67124648D09}" type="presOf" srcId="{AF31C916-419D-47CA-A2C2-557AFAF2D925}" destId="{20A977EF-8A23-4347-ABA3-0F889D308892}" srcOrd="0" destOrd="0" presId="urn:microsoft.com/office/officeart/2005/8/layout/radial4"/>
    <dgm:cxn modelId="{0937C906-061E-471A-B612-AB84F5CBCC55}" type="presOf" srcId="{93AE6B7F-C1AE-40ED-A7C9-A0A95A3E4B94}" destId="{08C88A5A-C4EF-4EFA-90BB-6C59A63C483F}" srcOrd="0" destOrd="0" presId="urn:microsoft.com/office/officeart/2005/8/layout/radial4"/>
    <dgm:cxn modelId="{B52F6CF2-AA00-4899-8469-CCCBB2595250}" srcId="{C644E4B4-D2E4-47C6-9189-EFB9875635AC}" destId="{AF31C916-419D-47CA-A2C2-557AFAF2D925}" srcOrd="0" destOrd="0" parTransId="{6C1A83A1-3D77-40F1-88F7-8D29F9893A60}" sibTransId="{28DBD0B9-60D0-4D9D-9682-C260694F5FCE}"/>
    <dgm:cxn modelId="{DD60C29E-B244-4537-A6B7-68E105FD1F5F}" type="presOf" srcId="{BDA6C26E-1B9D-4F03-A32A-AEDE898A0CF3}" destId="{02FFBD00-B20E-4820-89D9-A3E3EE052427}" srcOrd="0" destOrd="0" presId="urn:microsoft.com/office/officeart/2005/8/layout/radial4"/>
    <dgm:cxn modelId="{E3C4DB9F-EC88-4111-87BF-523919454DFF}" type="presOf" srcId="{627622D6-3CB3-4ACD-AE37-C7D6D802EB15}" destId="{3535B1C7-38AF-4E43-8C1B-6E0C443DCE21}" srcOrd="0" destOrd="0" presId="urn:microsoft.com/office/officeart/2005/8/layout/radial4"/>
    <dgm:cxn modelId="{2FB4B050-8A90-4431-AC14-9697AF871DDF}" srcId="{C644E4B4-D2E4-47C6-9189-EFB9875635AC}" destId="{3AC9B164-191B-4BCF-B7C4-3F4BADC117F0}" srcOrd="2" destOrd="0" parTransId="{627622D6-3CB3-4ACD-AE37-C7D6D802EB15}" sibTransId="{B7EECB4A-C3FC-4CF4-8627-5C52C37BCD59}"/>
    <dgm:cxn modelId="{4DCDC90C-2CEF-4902-A24F-EEAF42BBCB95}" type="presOf" srcId="{77EF6E45-7F18-41FD-9D6C-D8DA2237DA86}" destId="{9FFD8DAB-7F48-40BF-87D1-DC663C98C592}" srcOrd="0" destOrd="0" presId="urn:microsoft.com/office/officeart/2005/8/layout/radial4"/>
    <dgm:cxn modelId="{393BF73B-862A-4E3A-A6F9-27453546252E}" srcId="{C644E4B4-D2E4-47C6-9189-EFB9875635AC}" destId="{BDA6C26E-1B9D-4F03-A32A-AEDE898A0CF3}" srcOrd="1" destOrd="0" parTransId="{77EF6E45-7F18-41FD-9D6C-D8DA2237DA86}" sibTransId="{2F863836-52C5-4B59-9380-0ECC5018D6CC}"/>
    <dgm:cxn modelId="{C48C1C6E-8FA3-41F2-880A-761AB2CDA6F7}" type="presOf" srcId="{C644E4B4-D2E4-47C6-9189-EFB9875635AC}" destId="{77DBEAC7-B1BC-47DD-BC1C-B05807BBCF48}" srcOrd="0" destOrd="0" presId="urn:microsoft.com/office/officeart/2005/8/layout/radial4"/>
    <dgm:cxn modelId="{579EF1A3-AD8C-4655-9406-18C11703FEE7}" type="presParOf" srcId="{08C88A5A-C4EF-4EFA-90BB-6C59A63C483F}" destId="{77DBEAC7-B1BC-47DD-BC1C-B05807BBCF48}" srcOrd="0" destOrd="0" presId="urn:microsoft.com/office/officeart/2005/8/layout/radial4"/>
    <dgm:cxn modelId="{C46255EA-6C8B-48D0-895B-2E086EFF7327}" type="presParOf" srcId="{08C88A5A-C4EF-4EFA-90BB-6C59A63C483F}" destId="{A65B63E5-0CD7-4C24-9D77-76DC56FC146F}" srcOrd="1" destOrd="0" presId="urn:microsoft.com/office/officeart/2005/8/layout/radial4"/>
    <dgm:cxn modelId="{0D9BFB97-8127-4368-B1D5-5D9AFEA2B4CD}" type="presParOf" srcId="{08C88A5A-C4EF-4EFA-90BB-6C59A63C483F}" destId="{20A977EF-8A23-4347-ABA3-0F889D308892}" srcOrd="2" destOrd="0" presId="urn:microsoft.com/office/officeart/2005/8/layout/radial4"/>
    <dgm:cxn modelId="{EEDCD98A-E932-479E-9575-3F451704E8E2}" type="presParOf" srcId="{08C88A5A-C4EF-4EFA-90BB-6C59A63C483F}" destId="{9FFD8DAB-7F48-40BF-87D1-DC663C98C592}" srcOrd="3" destOrd="0" presId="urn:microsoft.com/office/officeart/2005/8/layout/radial4"/>
    <dgm:cxn modelId="{F2DCC66D-116C-47E6-979F-2CBFBE6E775B}" type="presParOf" srcId="{08C88A5A-C4EF-4EFA-90BB-6C59A63C483F}" destId="{02FFBD00-B20E-4820-89D9-A3E3EE052427}" srcOrd="4" destOrd="0" presId="urn:microsoft.com/office/officeart/2005/8/layout/radial4"/>
    <dgm:cxn modelId="{BE3FC5C4-0DBD-462B-A2F9-84D2939A827D}" type="presParOf" srcId="{08C88A5A-C4EF-4EFA-90BB-6C59A63C483F}" destId="{3535B1C7-38AF-4E43-8C1B-6E0C443DCE21}" srcOrd="5" destOrd="0" presId="urn:microsoft.com/office/officeart/2005/8/layout/radial4"/>
    <dgm:cxn modelId="{4ADF6692-05C4-49AD-94F8-1239249FCA42}" type="presParOf" srcId="{08C88A5A-C4EF-4EFA-90BB-6C59A63C483F}" destId="{20B76696-9F72-4085-813C-F4878B6564C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BEAC7-B1BC-47DD-BC1C-B05807BBCF48}">
      <dsp:nvSpPr>
        <dsp:cNvPr id="0" name=""/>
        <dsp:cNvSpPr/>
      </dsp:nvSpPr>
      <dsp:spPr>
        <a:xfrm>
          <a:off x="2483794" y="2676270"/>
          <a:ext cx="2056840" cy="2056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cs-CZ" sz="3400" kern="1200" dirty="0" smtClean="0"/>
            <a:t>ÚSPĚCH</a:t>
          </a:r>
          <a:endParaRPr lang="cs-CZ" sz="3400" kern="1200" dirty="0"/>
        </a:p>
      </dsp:txBody>
      <dsp:txXfrm>
        <a:off x="2785011" y="2977487"/>
        <a:ext cx="1454406" cy="1454406"/>
      </dsp:txXfrm>
    </dsp:sp>
    <dsp:sp modelId="{A65B63E5-0CD7-4C24-9D77-76DC56FC146F}">
      <dsp:nvSpPr>
        <dsp:cNvPr id="0" name=""/>
        <dsp:cNvSpPr/>
      </dsp:nvSpPr>
      <dsp:spPr>
        <a:xfrm rot="12900000">
          <a:off x="956531" y="2248683"/>
          <a:ext cx="1789760" cy="5861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A977EF-8A23-4347-ABA3-0F889D308892}">
      <dsp:nvSpPr>
        <dsp:cNvPr id="0" name=""/>
        <dsp:cNvSpPr/>
      </dsp:nvSpPr>
      <dsp:spPr>
        <a:xfrm>
          <a:off x="141368" y="1246901"/>
          <a:ext cx="1953998" cy="1563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cs-CZ" sz="2500" kern="1200" dirty="0" smtClean="0"/>
            <a:t>PŘÍPRAVA</a:t>
          </a:r>
          <a:endParaRPr lang="cs-CZ" sz="2500" kern="1200" dirty="0"/>
        </a:p>
      </dsp:txBody>
      <dsp:txXfrm>
        <a:off x="187153" y="1292686"/>
        <a:ext cx="1862428" cy="1471629"/>
      </dsp:txXfrm>
    </dsp:sp>
    <dsp:sp modelId="{9FFD8DAB-7F48-40BF-87D1-DC663C98C592}">
      <dsp:nvSpPr>
        <dsp:cNvPr id="0" name=""/>
        <dsp:cNvSpPr/>
      </dsp:nvSpPr>
      <dsp:spPr>
        <a:xfrm rot="16200000">
          <a:off x="2617334" y="1384124"/>
          <a:ext cx="1789760" cy="5861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FFBD00-B20E-4820-89D9-A3E3EE052427}">
      <dsp:nvSpPr>
        <dsp:cNvPr id="0" name=""/>
        <dsp:cNvSpPr/>
      </dsp:nvSpPr>
      <dsp:spPr>
        <a:xfrm>
          <a:off x="2535215" y="743"/>
          <a:ext cx="1953998" cy="1563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cs-CZ" sz="2500" kern="1200" dirty="0" smtClean="0"/>
            <a:t>VYTVOŘENÍ PREZENTACE</a:t>
          </a:r>
          <a:endParaRPr lang="cs-CZ" sz="2500" kern="1200" dirty="0"/>
        </a:p>
      </dsp:txBody>
      <dsp:txXfrm>
        <a:off x="2581000" y="46528"/>
        <a:ext cx="1862428" cy="1471629"/>
      </dsp:txXfrm>
    </dsp:sp>
    <dsp:sp modelId="{3535B1C7-38AF-4E43-8C1B-6E0C443DCE21}">
      <dsp:nvSpPr>
        <dsp:cNvPr id="0" name=""/>
        <dsp:cNvSpPr/>
      </dsp:nvSpPr>
      <dsp:spPr>
        <a:xfrm rot="19500000">
          <a:off x="4278138" y="2248683"/>
          <a:ext cx="1789760" cy="5861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76696-9F72-4085-813C-F4878B6564CD}">
      <dsp:nvSpPr>
        <dsp:cNvPr id="0" name=""/>
        <dsp:cNvSpPr/>
      </dsp:nvSpPr>
      <dsp:spPr>
        <a:xfrm>
          <a:off x="4929062" y="1246901"/>
          <a:ext cx="1953998" cy="1563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cs-CZ" sz="2500" kern="1200" dirty="0" smtClean="0"/>
            <a:t>VYSTOUPENÍ, PROJEV</a:t>
          </a:r>
          <a:endParaRPr lang="cs-CZ" sz="2500" kern="1200" dirty="0"/>
        </a:p>
      </dsp:txBody>
      <dsp:txXfrm>
        <a:off x="4974847" y="1292686"/>
        <a:ext cx="1862428" cy="147162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C9D9F-DD0F-4953-8B68-9847660CFF5E}" type="datetimeFigureOut">
              <a:rPr lang="cs-CZ" smtClean="0"/>
              <a:t>2.1.2016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FD546-9DDA-46CF-ABB8-74A4274F8D6E}" type="slidenum">
              <a:rPr lang="cs-CZ" smtClean="0"/>
              <a:t>‹#›</a:t>
            </a:fld>
            <a:endParaRPr lang="cs-CZ"/>
          </a:p>
        </p:txBody>
      </p:sp>
    </p:spTree>
    <p:extLst>
      <p:ext uri="{BB962C8B-B14F-4D97-AF65-F5344CB8AC3E}">
        <p14:creationId xmlns:p14="http://schemas.microsoft.com/office/powerpoint/2010/main" val="49933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74857-A7DB-4B5B-B619-5EF412DD5DEE}" type="slidenum">
              <a:rPr lang="cs-CZ" altLang="cs-CZ"/>
              <a:pPr>
                <a:spcBef>
                  <a:spcPct val="0"/>
                </a:spcBef>
              </a:pPr>
              <a:t>4</a:t>
            </a:fld>
            <a:endParaRPr lang="cs-CZ"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Předtím, než otevřete Powerpoint, posaďte se a ujasněte si fakta o vaší prezentaci. Jaký je pravý důvod vaší řeči? Proč přednášíte právě vy? Co očekáváte od svého příspěvku? Jaké jsou nejdůležitější body tématu a které body lze vypustit? Na informace v prezentaci musíte pohlížet očima publika. Pamatujte, že pokud jste pozváni k pohovoru o tématu, pak jen zřídkakdy jde jen o shrnutí informací z prezentace. Většinou půjde o rozvinutí tématu, další informace a konkrétní řešení a nabídky. </a:t>
            </a:r>
          </a:p>
          <a:p>
            <a:pPr eaLnBrk="1" hangingPunct="1"/>
            <a:r>
              <a:rPr lang="cs-CZ" altLang="cs-CZ" smtClean="0">
                <a:latin typeface="Arial" panose="020B0604020202020204" pitchFamily="34" charset="0"/>
              </a:rPr>
              <a:t>Před vlastní formulací obsahu prezentace byste měli získat co nejvíce informací o publiku, abyste podali nejlepší výkon pro danou skupinu posluchačů. Je samozřejmé, že musíte dokázat odpovědět na všechny otázky položené po prezentaci, nemůže se stát, že nebudete znát jedinou odpověď.</a:t>
            </a:r>
          </a:p>
        </p:txBody>
      </p:sp>
    </p:spTree>
    <p:extLst>
      <p:ext uri="{BB962C8B-B14F-4D97-AF65-F5344CB8AC3E}">
        <p14:creationId xmlns:p14="http://schemas.microsoft.com/office/powerpoint/2010/main" val="247526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1FE947-F73C-4ED8-BA73-1B83F926C39F}" type="slidenum">
              <a:rPr lang="cs-CZ" altLang="cs-CZ"/>
              <a:pPr>
                <a:spcBef>
                  <a:spcPct val="0"/>
                </a:spcBef>
              </a:pPr>
              <a:t>14</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Vždy se ptejte: „Jaké detaily potřebuji?“ Řečníci mají tendence plnit tabulky přemírou dat, která nejsou potřebná. Nezapomínejte na popis os.</a:t>
            </a:r>
            <a:endParaRPr lang="cs-CZ" altLang="cs-CZ" b="1" smtClean="0">
              <a:latin typeface="Arial" panose="020B0604020202020204" pitchFamily="34" charset="0"/>
            </a:endParaRPr>
          </a:p>
          <a:p>
            <a:pPr eaLnBrk="1" hangingPunct="1"/>
            <a:r>
              <a:rPr lang="cs-CZ" altLang="cs-CZ" b="1" smtClean="0">
                <a:latin typeface="Arial" panose="020B0604020202020204" pitchFamily="34" charset="0"/>
              </a:rPr>
              <a:t>Koláčové grafy</a:t>
            </a:r>
            <a:r>
              <a:rPr lang="cs-CZ" altLang="cs-CZ" smtClean="0">
                <a:latin typeface="Arial" panose="020B0604020202020204" pitchFamily="34" charset="0"/>
              </a:rPr>
              <a:t>: Omezte počet dílů na 4-6 a nejdůležitější díl zvýrazněte buď kontrastní barvou nebo vyjmutím z grafu.</a:t>
            </a:r>
            <a:endParaRPr lang="cs-CZ" altLang="cs-CZ" b="1" smtClean="0">
              <a:latin typeface="Arial" panose="020B0604020202020204" pitchFamily="34" charset="0"/>
            </a:endParaRPr>
          </a:p>
          <a:p>
            <a:pPr eaLnBrk="1" hangingPunct="1"/>
            <a:r>
              <a:rPr lang="cs-CZ" altLang="cs-CZ" b="1" smtClean="0">
                <a:latin typeface="Arial" panose="020B0604020202020204" pitchFamily="34" charset="0"/>
              </a:rPr>
              <a:t>Sloupcové grafy</a:t>
            </a:r>
            <a:r>
              <a:rPr lang="cs-CZ" altLang="cs-CZ" smtClean="0">
                <a:latin typeface="Arial" panose="020B0604020202020204" pitchFamily="34" charset="0"/>
              </a:rPr>
              <a:t>: Omezte počet sloupců na maximálně osm.</a:t>
            </a:r>
            <a:endParaRPr lang="cs-CZ" altLang="cs-CZ" b="1" smtClean="0">
              <a:latin typeface="Arial" panose="020B0604020202020204" pitchFamily="34" charset="0"/>
            </a:endParaRPr>
          </a:p>
          <a:p>
            <a:pPr eaLnBrk="1" hangingPunct="1"/>
            <a:r>
              <a:rPr lang="cs-CZ" altLang="cs-CZ" b="1" smtClean="0">
                <a:latin typeface="Arial" panose="020B0604020202020204" pitchFamily="34" charset="0"/>
              </a:rPr>
              <a:t>Spojnicové grafy:</a:t>
            </a:r>
            <a:r>
              <a:rPr lang="cs-CZ" altLang="cs-CZ" smtClean="0">
                <a:latin typeface="Arial" panose="020B0604020202020204" pitchFamily="34" charset="0"/>
              </a:rPr>
              <a:t> Používají se pro zobrazování trendů. Jednoduché grafy lze přiměřeně oživit a podtrhnout nadpis nebo téma snímku. </a:t>
            </a:r>
            <a:endParaRPr lang="cs-CZ" altLang="cs-CZ" b="1" smtClean="0">
              <a:latin typeface="Arial" panose="020B0604020202020204" pitchFamily="34" charset="0"/>
            </a:endParaRPr>
          </a:p>
          <a:p>
            <a:pPr eaLnBrk="1" hangingPunct="1"/>
            <a:r>
              <a:rPr lang="cs-CZ" altLang="cs-CZ" b="1" smtClean="0">
                <a:latin typeface="Arial" panose="020B0604020202020204" pitchFamily="34" charset="0"/>
              </a:rPr>
              <a:t>Tabulky</a:t>
            </a:r>
            <a:r>
              <a:rPr lang="cs-CZ" altLang="cs-CZ" smtClean="0">
                <a:latin typeface="Arial" panose="020B0604020202020204" pitchFamily="34" charset="0"/>
              </a:rPr>
              <a:t> jsou vhodné pro vzájemné porovnání souvisejících dat. Neměly by obsahovat více než 4 sloupce a 7 řádků.  Bohužel nejsou tak názorné a může se ztratit hlavní efekt. Toho se dá i využít, pokud chcete zakrýt nějakou negativní informaci (např. nižší zisk). </a:t>
            </a:r>
          </a:p>
        </p:txBody>
      </p:sp>
    </p:spTree>
    <p:extLst>
      <p:ext uri="{BB962C8B-B14F-4D97-AF65-F5344CB8AC3E}">
        <p14:creationId xmlns:p14="http://schemas.microsoft.com/office/powerpoint/2010/main" val="313226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28E10-D61B-4C52-B6D8-55D860C4AA9D}" type="slidenum">
              <a:rPr lang="cs-CZ" altLang="cs-CZ"/>
              <a:pPr>
                <a:spcBef>
                  <a:spcPct val="0"/>
                </a:spcBef>
              </a:pPr>
              <a:t>15</a:t>
            </a:fld>
            <a:endParaRPr lang="cs-CZ" altLang="cs-CZ"/>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Video a audio používejte jen, když je to vhodné. Použití videa pro předvedení konkrétního příkladu je dobrý způsob přiblížení látky publiku. Video nejen přiblíží problém, ale slouží i pro krátký odpočinek jak vám, tak publiku. Vyhýbejte se použití hlasitých zvuků (Aplaus.wav), protože tím snižujete úroveň vaší prezentace.</a:t>
            </a:r>
          </a:p>
          <a:p>
            <a:pPr eaLnBrk="1" hangingPunct="1"/>
            <a:r>
              <a:rPr lang="cs-CZ" altLang="cs-CZ" smtClean="0">
                <a:latin typeface="Arial" panose="020B0604020202020204" pitchFamily="34" charset="0"/>
              </a:rPr>
              <a:t>Lidé lépe chápou fakta, pokud jsou předkládána po malých částech. V módu Řazení snímků vidíte logickou posloupnost snímků a jejich řazení. Můžete se rozhodnout rozdělit snímek do dvou nebo tří, abyste lépe vyjádřili postup. Při pohledu na miniatury snímků se lépe vcítíte do myšlení obecenstva. Budete schopni zachytit data, která mohou být odstraněna kvůli zjednodušení snímku a zlepšení komunikace.</a:t>
            </a:r>
          </a:p>
        </p:txBody>
      </p:sp>
    </p:spTree>
    <p:extLst>
      <p:ext uri="{BB962C8B-B14F-4D97-AF65-F5344CB8AC3E}">
        <p14:creationId xmlns:p14="http://schemas.microsoft.com/office/powerpoint/2010/main" val="217393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AC16CE-7569-45BE-9A55-CB7653A7D07A}" type="slidenum">
              <a:rPr lang="cs-CZ" altLang="cs-CZ"/>
              <a:pPr>
                <a:spcBef>
                  <a:spcPct val="0"/>
                </a:spcBef>
              </a:pPr>
              <a:t>17</a:t>
            </a:fld>
            <a:endParaRPr lang="cs-CZ" altLang="cs-CZ"/>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To hlavní je, abyste ukázali váš zápal a nadšení pro věc. Pochopitelně potřebujete dobrý základ, názorné grafy a videa, ale bez vašeho nadšení publikum nepřesvědčíte. Schopnost získat kontakt a sympatie publika určuje průměrného a skvělého řečníka. </a:t>
            </a:r>
          </a:p>
          <a:p>
            <a:pPr eaLnBrk="1" hangingPunct="1"/>
            <a:r>
              <a:rPr lang="cs-CZ" altLang="cs-CZ" smtClean="0">
                <a:latin typeface="Arial" panose="020B0604020202020204" pitchFamily="34" charset="0"/>
              </a:rPr>
              <a:t>Pravděpodobně už jste slyšeli větu: První dojem je nejdůležitější. Věřte jí. Nejdůležitější částí projevu jsou první dvě až tři minuty. Publikum vám dá prvních několik minut, abyste je získal – nepromarněte tuto šanci. Mnoho řečníků stráví zbytečný čas s bezvýznamnými informacemi o sobě, zázemí, …</a:t>
            </a:r>
          </a:p>
        </p:txBody>
      </p:sp>
    </p:spTree>
    <p:extLst>
      <p:ext uri="{BB962C8B-B14F-4D97-AF65-F5344CB8AC3E}">
        <p14:creationId xmlns:p14="http://schemas.microsoft.com/office/powerpoint/2010/main" val="6197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EB61CE-0869-40F9-9585-19DE8F172AE4}" type="slidenum">
              <a:rPr lang="cs-CZ" altLang="cs-CZ"/>
              <a:pPr>
                <a:spcBef>
                  <a:spcPct val="0"/>
                </a:spcBef>
              </a:pPr>
              <a:t>18</a:t>
            </a:fld>
            <a:endParaRPr lang="cs-CZ" altLang="cs-CZ"/>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Pozornost lidí klesá, pokud delší dobu pouze sedí a poslouchají. Pozornost publika je nejvyšší na začátku prezentace a znovu v okamžiku, kdy uslyší něco jako: „Výsledek je tedy …“ Pokud máte 30 minut času na prezentaci, ukončete ji za 25 minut. Zbyde čas na diskuzi a otázky publika. Je lepší, pokud bude mít obecenstvo pocit, že chce slyšet víc, než s pocitem, že už slyšelo víc než dost. </a:t>
            </a:r>
          </a:p>
          <a:p>
            <a:pPr eaLnBrk="1" hangingPunct="1"/>
            <a:r>
              <a:rPr lang="cs-CZ" altLang="cs-CZ" smtClean="0">
                <a:latin typeface="Arial" panose="020B0604020202020204" pitchFamily="34" charset="0"/>
              </a:rPr>
              <a:t>Pohybujte se v prostoru místnosti, nestůjte strnule. Pódium vytváří bariéru mezi vámi a publikem, přes kterou se potřebujete přenést. </a:t>
            </a:r>
          </a:p>
        </p:txBody>
      </p:sp>
    </p:spTree>
    <p:extLst>
      <p:ext uri="{BB962C8B-B14F-4D97-AF65-F5344CB8AC3E}">
        <p14:creationId xmlns:p14="http://schemas.microsoft.com/office/powerpoint/2010/main" val="255290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8AF04C-1FC6-4CDE-928A-16C3AABBD509}" type="slidenum">
              <a:rPr lang="cs-CZ" altLang="cs-CZ"/>
              <a:pPr>
                <a:spcBef>
                  <a:spcPct val="0"/>
                </a:spcBef>
              </a:pPr>
              <a:t>19</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Po stisku klávesy „B“ v průběhu přehrávání prezentace zčerná obrazovka. Pokud potřebujete soustředit pozornost na sebe, tímto způsobem ji určitě získáte. Při dalším stisku klávesy „B“ se snímek opět objeví.</a:t>
            </a:r>
          </a:p>
          <a:p>
            <a:pPr eaLnBrk="1" hangingPunct="1"/>
            <a:r>
              <a:rPr lang="cs-CZ" altLang="cs-CZ" smtClean="0">
                <a:latin typeface="Arial" panose="020B0604020202020204" pitchFamily="34" charset="0"/>
              </a:rPr>
              <a:t>Sledujte raději zvolené jednotlivce než celou skupinu, obzvlášť je-li skupina velká. Protože používáte počítač. Nikdy se nemusíte otočit zády k publiku, stačí rychlý pohled na monitor. Nezapomeňte se usmívat nebo alespoň mírně měnit výraz obličeje.</a:t>
            </a:r>
          </a:p>
        </p:txBody>
      </p:sp>
    </p:spTree>
    <p:extLst>
      <p:ext uri="{BB962C8B-B14F-4D97-AF65-F5344CB8AC3E}">
        <p14:creationId xmlns:p14="http://schemas.microsoft.com/office/powerpoint/2010/main" val="217399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9469BA-6936-44B0-8149-8A861A3FED7E}" type="slidenum">
              <a:rPr lang="cs-CZ" altLang="cs-CZ"/>
              <a:pPr>
                <a:spcBef>
                  <a:spcPct val="0"/>
                </a:spcBef>
              </a:pPr>
              <a:t>20</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latin typeface="Arial" panose="020B0604020202020204" pitchFamily="34" charset="0"/>
              </a:rPr>
              <a:t>Obvykle se prezentuje v zatemněné místnosti kvůli lepšímu kontrastu snímků, ale vy byste měli zvolit kompromis mezi částečným a úplným zatemněním kvůli vám. Při částečném zatemnění bude publikum sledovat i vás, nejen snímky. Moderní projektory mají dostatečný výkon pro promítání v částečně osvětlené místnosti.</a:t>
            </a:r>
          </a:p>
          <a:p>
            <a:pPr eaLnBrk="1" hangingPunct="1"/>
            <a:r>
              <a:rPr lang="cs-CZ" altLang="cs-CZ" dirty="0" smtClean="0">
                <a:latin typeface="Arial" panose="020B0604020202020204" pitchFamily="34" charset="0"/>
              </a:rPr>
              <a:t>Pokud má publikum připomínky nebo dotazy, měli byste být zdvořilí a vděční za jejich zájem. I pokud se setkáte s nepříjemnou poznámkou, neměli byste dát na sobě znát své rozladění.</a:t>
            </a:r>
          </a:p>
          <a:p>
            <a:pPr eaLnBrk="1" hangingPunct="1"/>
            <a:r>
              <a:rPr lang="cs-CZ" altLang="cs-CZ" dirty="0" smtClean="0">
                <a:latin typeface="Arial" panose="020B0604020202020204" pitchFamily="34" charset="0"/>
              </a:rPr>
              <a:t>Součástí prezentace je i video britského komika Dona </a:t>
            </a:r>
            <a:r>
              <a:rPr lang="cs-CZ" altLang="cs-CZ" dirty="0" err="1" smtClean="0">
                <a:latin typeface="Arial" panose="020B0604020202020204" pitchFamily="34" charset="0"/>
              </a:rPr>
              <a:t>McMillana</a:t>
            </a:r>
            <a:r>
              <a:rPr lang="cs-CZ" altLang="cs-CZ" dirty="0" smtClean="0">
                <a:latin typeface="Arial" panose="020B0604020202020204" pitchFamily="34" charset="0"/>
              </a:rPr>
              <a:t>: 10 věcí, které nenávidím na </a:t>
            </a:r>
            <a:r>
              <a:rPr lang="cs-CZ" altLang="cs-CZ" dirty="0" err="1" smtClean="0">
                <a:latin typeface="Arial" panose="020B0604020202020204" pitchFamily="34" charset="0"/>
              </a:rPr>
              <a:t>Powerpointu</a:t>
            </a:r>
            <a:r>
              <a:rPr lang="cs-CZ" altLang="cs-CZ" dirty="0" smtClean="0">
                <a:latin typeface="Arial" panose="020B0604020202020204" pitchFamily="34" charset="0"/>
              </a:rPr>
              <a:t>.</a:t>
            </a:r>
          </a:p>
        </p:txBody>
      </p:sp>
    </p:spTree>
    <p:extLst>
      <p:ext uri="{BB962C8B-B14F-4D97-AF65-F5344CB8AC3E}">
        <p14:creationId xmlns:p14="http://schemas.microsoft.com/office/powerpoint/2010/main" val="72053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10A05F-7194-49BE-946D-577462261F7F}" type="slidenum">
              <a:rPr lang="cs-CZ" altLang="cs-CZ"/>
              <a:pPr>
                <a:spcBef>
                  <a:spcPct val="0"/>
                </a:spcBef>
              </a:pPr>
              <a:t>5</a:t>
            </a:fld>
            <a:endParaRPr lang="cs-CZ" altLang="cs-CZ"/>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Nezáleží na obalu, profesionálním přednesu a překrásných materiálech, pokud není prezentace postavena na konkrétním obsahu – faktech. Ani samotný faktický obsah prezentace nezaručí úspěch, ale je nutnou podmínkou úspěchu. Příprava prezentace musí začínat od vlastního obsahu, na který můžete nabalit vše ostatní. Častá chyba mnohých řečníků je snaha umístit do prezentace co nejvíce dat, údajů, grafů a popisů.</a:t>
            </a:r>
          </a:p>
          <a:p>
            <a:pPr eaLnBrk="1" hangingPunct="1"/>
            <a:r>
              <a:rPr lang="cs-CZ" altLang="cs-CZ" smtClean="0">
                <a:latin typeface="Arial" panose="020B0604020202020204" pitchFamily="34" charset="0"/>
              </a:rPr>
              <a:t>Jednoduché neznamená stupidní. Dosáhnout jednoduchosti prezentace je těžší, než se zdá. Jednoduchost vyžaduje si důkladně rozmyslet, co vložit do prezentace a co raději vynechat. </a:t>
            </a:r>
            <a:r>
              <a:rPr lang="cs-CZ" altLang="cs-CZ" b="1" smtClean="0">
                <a:latin typeface="Arial" panose="020B0604020202020204" pitchFamily="34" charset="0"/>
              </a:rPr>
              <a:t>Co je podstatou prezentace?</a:t>
            </a:r>
            <a:r>
              <a:rPr lang="cs-CZ" altLang="cs-CZ" smtClean="0">
                <a:latin typeface="Arial" panose="020B0604020202020204" pitchFamily="34" charset="0"/>
              </a:rPr>
              <a:t> To je základní otázka, kterou si musíte zodpovědět v průběhu tvorby prezentace. Jednoduchá pomůcka: Pokud by si posluchači mohli zapamatovat pouze tři věci z prezentace, které by to měly být? Podle vašich odpovědí formulujte prezentaci.</a:t>
            </a:r>
          </a:p>
        </p:txBody>
      </p:sp>
    </p:spTree>
    <p:extLst>
      <p:ext uri="{BB962C8B-B14F-4D97-AF65-F5344CB8AC3E}">
        <p14:creationId xmlns:p14="http://schemas.microsoft.com/office/powerpoint/2010/main" val="72968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4B86F9-DEA6-419B-8A33-EE5C68D7823A}" type="slidenum">
              <a:rPr lang="cs-CZ" altLang="cs-CZ"/>
              <a:pPr>
                <a:spcBef>
                  <a:spcPct val="0"/>
                </a:spcBef>
              </a:pPr>
              <a:t>6</a:t>
            </a:fld>
            <a:endParaRPr lang="cs-CZ" altLang="cs-CZ"/>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z="1000" smtClean="0">
                <a:latin typeface="Arial" panose="020B0604020202020204" pitchFamily="34" charset="0"/>
              </a:rPr>
              <a:t> Předtím, než začnete tvořit v Powerpointu, měli byste si vyjasnit a utřídit plán budoucí prezentace. Nejlepší řečníci si veškeré prezentace a projevy připravují nejprve na papíře nebo na tabuli. Velká plocha, na kterou můžete vypsat všechna data, nápady a možnosti, které vás napadají, je cenným pomocníkem při tvorbě prezentace. Poté, co napíšete základní pojmy a data, můžete si zakreslit vzory budoucích snímků a postupně si vyjasňovat rozvržení, oblasti textu, obrázků a grafů, které později převedete do Powerpointu.  Při použití tabule nebo papíru vás neomezuje daná plocha snímku, můžete velice rychle načrtnout několik konceptů, mezi kterými si později vyberete a každý návrh okomentovat. Obrázky a grafy jen naznačte, abyste získali výsledný dojem ze snímku. Jakmile máte náčrt své prezentace na papíře, můžete ho převést do Powerpointu a postupně vylepšit. </a:t>
            </a:r>
          </a:p>
          <a:p>
            <a:pPr eaLnBrk="1" hangingPunct="1"/>
            <a:r>
              <a:rPr lang="cs-CZ" altLang="cs-CZ" sz="1000" smtClean="0">
                <a:latin typeface="Arial" panose="020B0604020202020204" pitchFamily="34" charset="0"/>
              </a:rPr>
              <a:t>Jasná struktura prezentace je věc, bez které se neobejdete. V první řadě musíte určit základní body přednášky a seřadit je do logické struktury. Pořadí a strukturu snímků později můžete zvýraznit vizuálně. Pokud si nevyjasníte logickou strukturu prezentace, velmi těžko budete tvořit doplňující materiály a publikum se pravděpodobně ztratí uprostřed přednášky. Nestačí umístit na začátek vaší prezentace snímek s obsahem, je nutné, aby jednotlivé snímky a kapitoly přednášky navazovaly logicky na sebe. Obecenstvo bude velmi zklamané, pokud získá dojem jasné struktury prezentace, který ovšem velmi brzy ztratí. </a:t>
            </a:r>
          </a:p>
        </p:txBody>
      </p:sp>
    </p:spTree>
    <p:extLst>
      <p:ext uri="{BB962C8B-B14F-4D97-AF65-F5344CB8AC3E}">
        <p14:creationId xmlns:p14="http://schemas.microsoft.com/office/powerpoint/2010/main" val="166024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84FEFE-C296-409F-8E47-D1F4593B1E7C}" type="slidenum">
              <a:rPr lang="cs-CZ" altLang="cs-CZ"/>
              <a:pPr>
                <a:spcBef>
                  <a:spcPct val="0"/>
                </a:spcBef>
              </a:pPr>
              <a:t>7</a:t>
            </a:fld>
            <a:endParaRPr lang="cs-CZ"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cs-CZ" altLang="cs-CZ" sz="1000" smtClean="0">
                <a:latin typeface="Arial" panose="020B0604020202020204" pitchFamily="34" charset="0"/>
              </a:rPr>
              <a:t>Ověřte si jednoduchost vašeho projevu v testu „na schodech“. Představte si situaci, kdy máte připravenou prezentaci, kterou chcete přesvědčit vedení o nutnosti investice do vašeho projektu. Prezentaci máte rozvrženou na 20 minut. Když dorazíte do kanceláře vedoucího firmy, vidíte ho odcházet. Když ho dohoníte, navrhne vám, ať ho přesvědčíte během deseti minut, než dojdete k jeho autu. Dokážete bez přípravy zkrátit váš projev na polovinu? Tento příklad vás pravděpodobně nepotká, ale pokud jste schopni takto projev upravit, jasně vidíte, které body lze vypustit a které jsou nezbytné. Tyto znalosti lze využít například při reakci na náladu publika, kdy budete moci svou prezentaci zkrátit v případě potřeby, aniž by ztratila cíl a smysl. </a:t>
            </a:r>
          </a:p>
          <a:p>
            <a:pPr eaLnBrk="1" hangingPunct="1">
              <a:lnSpc>
                <a:spcPct val="90000"/>
              </a:lnSpc>
            </a:pPr>
            <a:r>
              <a:rPr lang="cs-CZ" altLang="cs-CZ" sz="1000" smtClean="0">
                <a:latin typeface="Arial" panose="020B0604020202020204" pitchFamily="34" charset="0"/>
              </a:rPr>
              <a:t>Při tvorbě prezentace musíte uvažovat jako člen publika. Zamyslete se nad těžkými otázkami, které můžete dostat. Jsou údaje správné? Ověřil je někdo? V čem je vlastně výhoda tohoto postupu? Pokud na některou otázku, která vás napadne, neumíte odpovědět, měli byste buď najít odpověď nebo vypustit údaje vztahující se k ní.</a:t>
            </a:r>
          </a:p>
        </p:txBody>
      </p:sp>
    </p:spTree>
    <p:extLst>
      <p:ext uri="{BB962C8B-B14F-4D97-AF65-F5344CB8AC3E}">
        <p14:creationId xmlns:p14="http://schemas.microsoft.com/office/powerpoint/2010/main" val="380183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F9555B-FCEC-4F81-AB4D-C8278B54D025}" type="slidenum">
              <a:rPr lang="cs-CZ" altLang="cs-CZ"/>
              <a:pPr>
                <a:spcBef>
                  <a:spcPct val="0"/>
                </a:spcBef>
              </a:pPr>
              <a:t>8</a:t>
            </a:fld>
            <a:endParaRPr lang="cs-CZ" altLang="cs-CZ"/>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cs-CZ" altLang="cs-CZ" sz="1000" smtClean="0">
                <a:latin typeface="Arial" panose="020B0604020202020204" pitchFamily="34" charset="0"/>
              </a:rPr>
              <a:t>Dobré prezentace obsahují příběh. Nejlepší řečníci ilustrují snímky pomocí příběhu, nejčastěji vlastními zážitky. Nejjednodušší cesta, jak vysvětlit komplikované téma je uvést příklad jednoduchého příběhu, nebo příhody, která podtrhne dané téma. Dobré příběhy jsou snadno zapamatovatelné. Pokud chcete, aby publiku vaše prezentace utkvěla v paměti, ozdobte ji příběhem. Krátké poutavé příběhy mohou velmi dobře upevnit zásadní body prezentace</a:t>
            </a:r>
          </a:p>
          <a:p>
            <a:pPr eaLnBrk="1" hangingPunct="1">
              <a:lnSpc>
                <a:spcPct val="90000"/>
              </a:lnSpc>
            </a:pPr>
            <a:r>
              <a:rPr lang="cs-CZ" altLang="cs-CZ" sz="1000" smtClean="0">
                <a:latin typeface="Arial" panose="020B0604020202020204" pitchFamily="34" charset="0"/>
              </a:rPr>
              <a:t>Je dobré, pokud k vašemu vystoupení přistupujete jako k možnosti vyprávět příběh – jednoduchý počátek, poutavý střed a jasné vyvrcholení příběhu v závěru dodá prezentaci náboj. </a:t>
            </a:r>
          </a:p>
          <a:p>
            <a:pPr eaLnBrk="1" hangingPunct="1">
              <a:lnSpc>
                <a:spcPct val="90000"/>
              </a:lnSpc>
            </a:pPr>
            <a:r>
              <a:rPr lang="cs-CZ" altLang="cs-CZ" sz="1000" smtClean="0">
                <a:latin typeface="Arial" panose="020B0604020202020204" pitchFamily="34" charset="0"/>
              </a:rPr>
              <a:t>Čím víc času strávíte tvorbou prezentace, tím méně budete nervózní. Pokud jste měl dostatek času na vybudování logické struktury, výrobu propagačních materiálů a zkoušky projevu, je velice nepravděpodobné, že by vaše prezentace skončila naprostým fiaskem. Pokud budete prezentovat svůj projekt už poněkolikáté u stejného počítače ve stejném sále, nervozita zmizí. Pokud dobře znáte materiály, víte, který snímek bude následovat a dokážete odpovědět na typické otázky publika, jste na nejlepší cestě k dobrému výkonu. </a:t>
            </a:r>
          </a:p>
        </p:txBody>
      </p:sp>
    </p:spTree>
    <p:extLst>
      <p:ext uri="{BB962C8B-B14F-4D97-AF65-F5344CB8AC3E}">
        <p14:creationId xmlns:p14="http://schemas.microsoft.com/office/powerpoint/2010/main" val="96685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7598A-E4F7-4C93-A06B-250DF17FB0AC}" type="slidenum">
              <a:rPr lang="cs-CZ" altLang="cs-CZ"/>
              <a:pPr>
                <a:spcBef>
                  <a:spcPct val="0"/>
                </a:spcBef>
              </a:pPr>
              <a:t>10</a:t>
            </a:fld>
            <a:endParaRPr lang="cs-CZ"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Powerpoint byl zkonstruován jako nástroj k zobrazení grafických informací pro doplnění řečníka a jeho proslovu. Snímky samy o sobě nejsou zamýšleny jako hlavní zdroj informací – tím jste vy. Publikum chce slyšet vás, a požaduje informace od vás, ne od počítače. Váš projev nesmí být v pozadí  zbytečně komplikované prezentace. Nic ve snímcích by nemělo být nadbytečné. Ve snímcích může být prázdné místo – není nutné ani vhodné každé prázdné místo vyplnit kliparty, logem společnosti nebo speciálními efekty. Čím méně zmatku na snímku, tím jasnější je vizuální zpráva.</a:t>
            </a:r>
          </a:p>
        </p:txBody>
      </p:sp>
    </p:spTree>
    <p:extLst>
      <p:ext uri="{BB962C8B-B14F-4D97-AF65-F5344CB8AC3E}">
        <p14:creationId xmlns:p14="http://schemas.microsoft.com/office/powerpoint/2010/main" val="219258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5A2D0-EF0B-49C6-A87A-E8115F66FB5F}" type="slidenum">
              <a:rPr lang="cs-CZ" altLang="cs-CZ"/>
              <a:pPr>
                <a:spcBef>
                  <a:spcPct val="0"/>
                </a:spcBef>
              </a:pPr>
              <a:t>11</a:t>
            </a:fld>
            <a:endParaRPr lang="cs-CZ" altLang="cs-CZ"/>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Vaše počítačová prezentace je služba publiku. Pokud ale publikum musí pročítat jednu odrážku za druhou, pak prezentace ztrácí smysl. Nejlepší snímky obsahují minimum nebo žádný text. Ačkoliv se to zdá nesmyslné, jednotlivým snímkům musí dát význam až řečník. Snímky jsou tu proto, aby podpořily váš projev, ne naopak. </a:t>
            </a:r>
          </a:p>
          <a:p>
            <a:pPr eaLnBrk="1" hangingPunct="1"/>
            <a:r>
              <a:rPr lang="cs-CZ" altLang="cs-CZ" smtClean="0">
                <a:latin typeface="Arial" panose="020B0604020202020204" pitchFamily="34" charset="0"/>
              </a:rPr>
              <a:t>Prezentace by neměla tvořit jediný informační materiál bez vašeho proslovu či psané publikace. Pokud jste vytvořili podrobný výtah obsahu, poskytněte ho až po dokončení proslovu. Nikdy se neotáčejte zády k publiku a nečtěte text  slovo od slova.</a:t>
            </a:r>
          </a:p>
        </p:txBody>
      </p:sp>
    </p:spTree>
    <p:extLst>
      <p:ext uri="{BB962C8B-B14F-4D97-AF65-F5344CB8AC3E}">
        <p14:creationId xmlns:p14="http://schemas.microsoft.com/office/powerpoint/2010/main" val="399653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C355E-9815-45E9-802A-05AD223817DC}" type="slidenum">
              <a:rPr lang="cs-CZ" altLang="cs-CZ"/>
              <a:pPr>
                <a:spcBef>
                  <a:spcPct val="0"/>
                </a:spcBef>
              </a:pPr>
              <a:t>12</a:t>
            </a:fld>
            <a:endParaRPr lang="cs-CZ" altLang="cs-CZ"/>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latin typeface="Arial" panose="020B0604020202020204" pitchFamily="34" charset="0"/>
              </a:rPr>
              <a:t>Používejte přiměřené animace a přechody. Je vhodné animovat některé objekty – odrážky, grafy, ale není třeba animovat každý snímek. Soustřeďte se na střízlivější (profesionálnější) animace. Posluchači ztratí zájem, pokud budou muset u každého snímku čekat na průběh animace – ty jsou tu proto, aby zájem upoutaly. Nepoužívejte více než dva typy přechodů mezi snímky a nepoužívejte je na všechny snímky prezentace. </a:t>
            </a:r>
          </a:p>
          <a:p>
            <a:pPr eaLnBrk="1" hangingPunct="1"/>
            <a:r>
              <a:rPr lang="cs-CZ" altLang="cs-CZ" smtClean="0">
                <a:latin typeface="Arial" panose="020B0604020202020204" pitchFamily="34" charset="0"/>
              </a:rPr>
              <a:t>Používejte grafiku vysoké kvality – pořizujte si vlastní snímky, pokud hledáte na internetu, dobře vybírejte, jaký obrázek a v jakém formátu použijete. Nikdy nepoužívejte obrázky v nízkém rozlišení – rozmazaná fotka působí velmi nevhodně.</a:t>
            </a:r>
          </a:p>
          <a:p>
            <a:pPr eaLnBrk="1" hangingPunct="1"/>
            <a:r>
              <a:rPr lang="cs-CZ" altLang="cs-CZ" smtClean="0">
                <a:latin typeface="Arial" panose="020B0604020202020204" pitchFamily="34" charset="0"/>
              </a:rPr>
              <a:t>Pokud možno nepoužívejte standardní kliparty nebo kreslené obrázky. Standardní kliparty už obecenstvo vidělo tisíckrát. Některé kliparty se použít dají, ale musíte opatrně vybírat. </a:t>
            </a:r>
          </a:p>
          <a:p>
            <a:pPr eaLnBrk="1" hangingPunct="1"/>
            <a:r>
              <a:rPr lang="cs-CZ" altLang="cs-CZ" smtClean="0">
                <a:latin typeface="Arial" panose="020B0604020202020204" pitchFamily="34" charset="0"/>
              </a:rPr>
              <a:t>Při použití fotografií s lidmi získá publikum pocit sounáležitosti (pokud vyberete vhodnou fotku). Při použití vhodného obrázku nemusí snímek obsahovat už téměř nebo vůbec žádný text.</a:t>
            </a:r>
          </a:p>
        </p:txBody>
      </p:sp>
    </p:spTree>
    <p:extLst>
      <p:ext uri="{BB962C8B-B14F-4D97-AF65-F5344CB8AC3E}">
        <p14:creationId xmlns:p14="http://schemas.microsoft.com/office/powerpoint/2010/main" val="424552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84425-F88D-411C-A0C9-747B96B281CF}" type="slidenum">
              <a:rPr lang="cs-CZ" altLang="cs-CZ"/>
              <a:pPr>
                <a:spcBef>
                  <a:spcPct val="0"/>
                </a:spcBef>
              </a:pPr>
              <a:t>13</a:t>
            </a:fld>
            <a:endParaRPr lang="cs-CZ" altLang="cs-CZ"/>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z="1000" smtClean="0">
                <a:latin typeface="Arial" panose="020B0604020202020204" pitchFamily="34" charset="0"/>
              </a:rPr>
              <a:t>Potřebujete konzistentní vzhled snímků v celé prezentaci, ale většina šablon v Powerpointu už byla použita tisíckrát v různých prezentacích. Publikum očekává něco nového (alespoň pro ně), protože jinak ztratí zájem. Použití standardní šablony působí dojmem narychlo připravené prezentace, která obsahuje stále stejné věci.</a:t>
            </a:r>
          </a:p>
          <a:p>
            <a:pPr eaLnBrk="1" hangingPunct="1"/>
            <a:r>
              <a:rPr lang="cs-CZ" altLang="cs-CZ" sz="1000" smtClean="0">
                <a:latin typeface="Arial" panose="020B0604020202020204" pitchFamily="34" charset="0"/>
              </a:rPr>
              <a:t>Vlastní šablona vám bude vyhovoval lépe – můžete snímek uložit jako šablonu ( *.pot)  a bude ho nadále možné používat ze seznamu šablon. Jiná možnost je stažení šablon na webu – po zadání hesla „Powerpoint templates“ do vyhledávače.</a:t>
            </a:r>
          </a:p>
          <a:p>
            <a:pPr eaLnBrk="1" hangingPunct="1"/>
            <a:r>
              <a:rPr lang="cs-CZ" altLang="cs-CZ" sz="1000" smtClean="0">
                <a:latin typeface="Arial" panose="020B0604020202020204" pitchFamily="34" charset="0"/>
              </a:rPr>
              <a:t>Barvy vzbuzují pocity. Správná barva může pomoci motivovat a povzbudit zájem o proslov. Různé studie prokázaly vliv barvy na porozumění a zapamatování údajů.</a:t>
            </a:r>
            <a:br>
              <a:rPr lang="cs-CZ" altLang="cs-CZ" sz="1000" smtClean="0">
                <a:latin typeface="Arial" panose="020B0604020202020204" pitchFamily="34" charset="0"/>
              </a:rPr>
            </a:br>
            <a:r>
              <a:rPr lang="cs-CZ" altLang="cs-CZ" sz="1000" smtClean="0">
                <a:latin typeface="Arial" panose="020B0604020202020204" pitchFamily="34" charset="0"/>
              </a:rPr>
              <a:t/>
            </a:r>
            <a:br>
              <a:rPr lang="cs-CZ" altLang="cs-CZ" sz="1000" smtClean="0">
                <a:latin typeface="Arial" panose="020B0604020202020204" pitchFamily="34" charset="0"/>
              </a:rPr>
            </a:br>
            <a:r>
              <a:rPr lang="cs-CZ" altLang="cs-CZ" sz="1000" smtClean="0">
                <a:latin typeface="Arial" panose="020B0604020202020204" pitchFamily="34" charset="0"/>
              </a:rPr>
              <a:t>Není nutné se stát expertem přes barvy, ale základní informace se dají úspěšně využít. Barvy se dělí do dvou základních skupin – </a:t>
            </a:r>
            <a:r>
              <a:rPr lang="cs-CZ" altLang="cs-CZ" sz="1000" b="1" smtClean="0">
                <a:latin typeface="Arial" panose="020B0604020202020204" pitchFamily="34" charset="0"/>
              </a:rPr>
              <a:t>teplé a studené</a:t>
            </a:r>
            <a:r>
              <a:rPr lang="cs-CZ" altLang="cs-CZ" sz="1000" smtClean="0">
                <a:latin typeface="Arial" panose="020B0604020202020204" pitchFamily="34" charset="0"/>
              </a:rPr>
              <a:t>. Studené barvy nejlépe fungují na pozadí, protože odvádí pozornost a splývají s pozadím. Teplé barvy fungují nejlépe v objektech na popředí, protože přitahují pozornost. </a:t>
            </a:r>
            <a:br>
              <a:rPr lang="cs-CZ" altLang="cs-CZ" sz="1000" smtClean="0">
                <a:latin typeface="Arial" panose="020B0604020202020204" pitchFamily="34" charset="0"/>
              </a:rPr>
            </a:br>
            <a:r>
              <a:rPr lang="cs-CZ" altLang="cs-CZ" sz="1000" smtClean="0">
                <a:latin typeface="Arial" panose="020B0604020202020204" pitchFamily="34" charset="0"/>
              </a:rPr>
              <a:t>Pokud vystupujete v </a:t>
            </a:r>
            <a:r>
              <a:rPr lang="cs-CZ" altLang="cs-CZ" sz="1000" b="1" smtClean="0">
                <a:latin typeface="Arial" panose="020B0604020202020204" pitchFamily="34" charset="0"/>
              </a:rPr>
              <a:t>temné</a:t>
            </a:r>
            <a:r>
              <a:rPr lang="cs-CZ" altLang="cs-CZ" sz="1000" smtClean="0">
                <a:latin typeface="Arial" panose="020B0604020202020204" pitchFamily="34" charset="0"/>
              </a:rPr>
              <a:t> místnosti, použijte </a:t>
            </a:r>
            <a:r>
              <a:rPr lang="cs-CZ" altLang="cs-CZ" sz="1000" b="1" smtClean="0">
                <a:latin typeface="Arial" panose="020B0604020202020204" pitchFamily="34" charset="0"/>
              </a:rPr>
              <a:t>tmavé</a:t>
            </a:r>
            <a:r>
              <a:rPr lang="cs-CZ" altLang="cs-CZ" sz="1000" smtClean="0">
                <a:latin typeface="Arial" panose="020B0604020202020204" pitchFamily="34" charset="0"/>
              </a:rPr>
              <a:t> pozadí se světlým textem, pokud budete vystupovat v přiměřeně </a:t>
            </a:r>
            <a:r>
              <a:rPr lang="cs-CZ" altLang="cs-CZ" sz="1000" b="1" smtClean="0">
                <a:latin typeface="Arial" panose="020B0604020202020204" pitchFamily="34" charset="0"/>
              </a:rPr>
              <a:t>osvětlené</a:t>
            </a:r>
            <a:r>
              <a:rPr lang="cs-CZ" altLang="cs-CZ" sz="1000" smtClean="0">
                <a:latin typeface="Arial" panose="020B0604020202020204" pitchFamily="34" charset="0"/>
              </a:rPr>
              <a:t> místnosti, zvolte tmavé písmo na </a:t>
            </a:r>
            <a:r>
              <a:rPr lang="cs-CZ" altLang="cs-CZ" sz="1000" b="1" smtClean="0">
                <a:latin typeface="Arial" panose="020B0604020202020204" pitchFamily="34" charset="0"/>
              </a:rPr>
              <a:t>světlém</a:t>
            </a:r>
            <a:r>
              <a:rPr lang="cs-CZ" altLang="cs-CZ" sz="1000" smtClean="0">
                <a:latin typeface="Arial" panose="020B0604020202020204" pitchFamily="34" charset="0"/>
              </a:rPr>
              <a:t> pozadí. </a:t>
            </a:r>
          </a:p>
          <a:p>
            <a:pPr eaLnBrk="1" hangingPunct="1"/>
            <a:r>
              <a:rPr lang="cs-CZ" altLang="cs-CZ" sz="1000" smtClean="0">
                <a:latin typeface="Arial" panose="020B0604020202020204" pitchFamily="34" charset="0"/>
              </a:rPr>
              <a:t>Zvolte stejnou skupinu fontů pro všechny snímky, používejte maximálně dva typy fontu najednou - (např. Arial and Arial Bold). Bez ohledu na typ fontu musí být písmo čitelné i ze zadního rohu místnosti. Pokud používáte nějaký nadstandardní font, tak jej raději přidejte k prezentaci (Nástroje -&gt; Možnosti, záložka Ukládání).</a:t>
            </a:r>
          </a:p>
        </p:txBody>
      </p:sp>
    </p:spTree>
    <p:extLst>
      <p:ext uri="{BB962C8B-B14F-4D97-AF65-F5344CB8AC3E}">
        <p14:creationId xmlns:p14="http://schemas.microsoft.com/office/powerpoint/2010/main" val="77279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slides_soubory/charitytable.jpg"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75" y="2970885"/>
            <a:ext cx="7772400" cy="859205"/>
          </a:xfrm>
        </p:spPr>
        <p:txBody>
          <a:bodyPr>
            <a:noAutofit/>
          </a:bodyPr>
          <a:lstStyle/>
          <a:p>
            <a:r>
              <a:rPr lang="cs-CZ" sz="8000" dirty="0" smtClean="0">
                <a:solidFill>
                  <a:schemeClr val="bg1"/>
                </a:solidFill>
              </a:rPr>
              <a:t>PRAVIDLA PREZENTOVÁNÍ</a:t>
            </a:r>
            <a:endParaRPr lang="en-US" sz="8000" dirty="0">
              <a:solidFill>
                <a:schemeClr val="bg1"/>
              </a:solidFill>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2281423" y="1634490"/>
            <a:ext cx="6566315" cy="3711287"/>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533400">
              <a:defRPr/>
            </a:pPr>
            <a:r>
              <a:rPr lang="cs-CZ" sz="2800" dirty="0">
                <a:solidFill>
                  <a:schemeClr val="tx1"/>
                </a:solidFill>
              </a:rPr>
              <a:t>Hlavní je váš projev, ne </a:t>
            </a:r>
            <a:r>
              <a:rPr lang="cs-CZ" sz="2800" dirty="0" smtClean="0">
                <a:solidFill>
                  <a:schemeClr val="tx1"/>
                </a:solidFill>
              </a:rPr>
              <a:t>grafika </a:t>
            </a:r>
            <a:r>
              <a:rPr lang="cs-CZ" sz="2800" dirty="0">
                <a:solidFill>
                  <a:schemeClr val="tx1"/>
                </a:solidFill>
              </a:rPr>
              <a:t>v prezentaci. 	</a:t>
            </a:r>
            <a:br>
              <a:rPr lang="cs-CZ" sz="2800" dirty="0">
                <a:solidFill>
                  <a:schemeClr val="tx1"/>
                </a:solidFill>
              </a:rPr>
            </a:br>
            <a:r>
              <a:rPr lang="cs-CZ" sz="2800" dirty="0" smtClean="0">
                <a:solidFill>
                  <a:schemeClr val="tx1"/>
                </a:solidFill>
              </a:rPr>
              <a:t>Grafika </a:t>
            </a:r>
            <a:r>
              <a:rPr lang="cs-CZ" sz="2800" dirty="0">
                <a:solidFill>
                  <a:schemeClr val="tx1"/>
                </a:solidFill>
              </a:rPr>
              <a:t>může projev ozvláštnit, ale nesmí ho zastínit.</a:t>
            </a:r>
          </a:p>
          <a:p>
            <a:pPr defTabSz="533400">
              <a:defRPr/>
            </a:pPr>
            <a:r>
              <a:rPr lang="cs-CZ" sz="2800" dirty="0">
                <a:solidFill>
                  <a:schemeClr val="tx1"/>
                </a:solidFill>
              </a:rPr>
              <a:t/>
            </a:r>
            <a:br>
              <a:rPr lang="cs-CZ" sz="2800" dirty="0">
                <a:solidFill>
                  <a:schemeClr val="tx1"/>
                </a:solidFill>
              </a:rPr>
            </a:br>
            <a:r>
              <a:rPr lang="cs-CZ" sz="2800" dirty="0" smtClean="0">
                <a:solidFill>
                  <a:schemeClr val="tx1"/>
                </a:solidFill>
              </a:rPr>
              <a:t>Na </a:t>
            </a:r>
            <a:r>
              <a:rPr lang="cs-CZ" sz="2800" dirty="0">
                <a:solidFill>
                  <a:schemeClr val="tx1"/>
                </a:solidFill>
              </a:rPr>
              <a:t>snímku může být prázdné místo, pokud je to účelné</a:t>
            </a:r>
            <a:r>
              <a:rPr lang="cs-CZ" sz="2800" dirty="0" smtClean="0">
                <a:solidFill>
                  <a:schemeClr val="tx1"/>
                </a:solidFill>
              </a:rPr>
              <a:t>.</a:t>
            </a:r>
            <a:endParaRPr lang="cs-CZ" sz="2800" dirty="0">
              <a:solidFill>
                <a:schemeClr val="tx1"/>
              </a:solidFill>
            </a:endParaRPr>
          </a:p>
        </p:txBody>
      </p:sp>
      <p:sp>
        <p:nvSpPr>
          <p:cNvPr id="19460" name="Rectangle 4"/>
          <p:cNvSpPr>
            <a:spLocks noGrp="1" noChangeArrowheads="1"/>
          </p:cNvSpPr>
          <p:nvPr>
            <p:ph idx="1"/>
          </p:nvPr>
        </p:nvSpPr>
        <p:spPr>
          <a:xfrm>
            <a:off x="2052472" y="680310"/>
            <a:ext cx="7024431" cy="1068935"/>
          </a:xfrm>
        </p:spPr>
        <p:txBody>
          <a:bodyPr>
            <a:normAutofit lnSpcReduction="10000"/>
          </a:bodyPr>
          <a:lstStyle/>
          <a:p>
            <a:pPr marL="0" indent="0" eaLnBrk="1" hangingPunct="1">
              <a:buNone/>
            </a:pPr>
            <a:r>
              <a:rPr lang="cs-CZ" altLang="cs-CZ" sz="3200" dirty="0" smtClean="0">
                <a:solidFill>
                  <a:schemeClr val="tx1"/>
                </a:solidFill>
              </a:rPr>
              <a:t>		1</a:t>
            </a:r>
            <a:r>
              <a:rPr lang="cs-CZ" altLang="cs-CZ" sz="3200" dirty="0" smtClean="0">
                <a:solidFill>
                  <a:schemeClr val="tx1"/>
                </a:solidFill>
              </a:rPr>
              <a:t>. </a:t>
            </a:r>
            <a:r>
              <a:rPr lang="cs-CZ" altLang="cs-CZ" sz="3200" u="sng" dirty="0" smtClean="0">
                <a:solidFill>
                  <a:schemeClr val="tx1"/>
                </a:solidFill>
              </a:rPr>
              <a:t>JEDNODUCHOST</a:t>
            </a:r>
          </a:p>
          <a:p>
            <a:pPr marL="0" indent="0" defTabSz="533400">
              <a:buNone/>
              <a:defRPr/>
            </a:pPr>
            <a:r>
              <a:rPr lang="cs-CZ" sz="3200" dirty="0">
                <a:solidFill>
                  <a:schemeClr val="tx1"/>
                </a:solidFill>
              </a:rPr>
              <a:t>	</a:t>
            </a:r>
            <a:endParaRPr lang="cs-CZ" altLang="cs-CZ" sz="3200" u="sng" dirty="0" smtClean="0">
              <a:solidFill>
                <a:schemeClr val="tx1"/>
              </a:solidFill>
            </a:endParaRPr>
          </a:p>
        </p:txBody>
      </p:sp>
      <p:pic>
        <p:nvPicPr>
          <p:cNvPr id="1028" name="Picture 4" descr="https://legaltrek.com/wp-content/uploads/2014/12/bigstock-Business-person-standing-again-386477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4490"/>
            <a:ext cx="9144000" cy="522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46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514" name="Oval 10"/>
          <p:cNvSpPr>
            <a:spLocks noChangeArrowheads="1"/>
          </p:cNvSpPr>
          <p:nvPr/>
        </p:nvSpPr>
        <p:spPr bwMode="auto">
          <a:xfrm>
            <a:off x="3469043" y="264621"/>
            <a:ext cx="5616575" cy="1727200"/>
          </a:xfrm>
          <a:prstGeom prst="ellipse">
            <a:avLst/>
          </a:prstGeom>
          <a:solidFill>
            <a:srgbClr val="FFFFFF"/>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1508" name="Rectangle 4"/>
          <p:cNvSpPr>
            <a:spLocks noGrp="1" noChangeArrowheads="1"/>
          </p:cNvSpPr>
          <p:nvPr>
            <p:ph type="body" idx="1"/>
          </p:nvPr>
        </p:nvSpPr>
        <p:spPr>
          <a:xfrm>
            <a:off x="4084090" y="833015"/>
            <a:ext cx="4895850" cy="1441450"/>
          </a:xfrm>
        </p:spPr>
        <p:txBody>
          <a:bodyPr>
            <a:normAutofit/>
          </a:bodyPr>
          <a:lstStyle/>
          <a:p>
            <a:pPr marL="609600" indent="-609600" eaLnBrk="1" hangingPunct="1">
              <a:buFontTx/>
              <a:buNone/>
            </a:pPr>
            <a:r>
              <a:rPr lang="cs-CZ" altLang="cs-CZ" sz="3200" dirty="0" smtClean="0">
                <a:solidFill>
                  <a:schemeClr val="tx1"/>
                </a:solidFill>
              </a:rPr>
              <a:t>2.	 </a:t>
            </a:r>
            <a:r>
              <a:rPr lang="cs-CZ" altLang="cs-CZ" sz="3200" u="sng" dirty="0" smtClean="0">
                <a:solidFill>
                  <a:schemeClr val="tx1"/>
                </a:solidFill>
              </a:rPr>
              <a:t>OMEZENÍ ODRÁŽEK</a:t>
            </a:r>
            <a:br>
              <a:rPr lang="cs-CZ" altLang="cs-CZ" sz="3200" u="sng" dirty="0" smtClean="0">
                <a:solidFill>
                  <a:schemeClr val="tx1"/>
                </a:solidFill>
              </a:rPr>
            </a:br>
            <a:r>
              <a:rPr lang="cs-CZ" altLang="cs-CZ" sz="3200" u="sng" dirty="0" smtClean="0">
                <a:solidFill>
                  <a:schemeClr val="tx1"/>
                </a:solidFill>
              </a:rPr>
              <a:t> A TEXTU</a:t>
            </a:r>
          </a:p>
        </p:txBody>
      </p:sp>
      <p:pic>
        <p:nvPicPr>
          <p:cNvPr id="21511" name="Picture 7" descr="Slide_G"/>
          <p:cNvPicPr>
            <a:picLocks noChangeAspect="1" noChangeArrowheads="1"/>
          </p:cNvPicPr>
          <p:nvPr/>
        </p:nvPicPr>
        <p:blipFill>
          <a:blip r:embed="rId4">
            <a:extLst>
              <a:ext uri="{28A0092B-C50C-407E-A947-70E740481C1C}">
                <a14:useLocalDpi xmlns:a14="http://schemas.microsoft.com/office/drawing/2010/main" val="0"/>
              </a:ext>
            </a:extLst>
          </a:blip>
          <a:srcRect r="4361" b="3131"/>
          <a:stretch>
            <a:fillRect/>
          </a:stretch>
        </p:blipFill>
        <p:spPr bwMode="auto">
          <a:xfrm>
            <a:off x="395288" y="4221163"/>
            <a:ext cx="31686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72percent"/>
          <p:cNvPicPr>
            <a:picLocks noChangeAspect="1" noChangeArrowheads="1"/>
          </p:cNvPicPr>
          <p:nvPr/>
        </p:nvPicPr>
        <p:blipFill>
          <a:blip r:embed="rId5">
            <a:extLst>
              <a:ext uri="{28A0092B-C50C-407E-A947-70E740481C1C}">
                <a14:useLocalDpi xmlns:a14="http://schemas.microsoft.com/office/drawing/2010/main" val="0"/>
              </a:ext>
            </a:extLst>
          </a:blip>
          <a:srcRect r="4315" b="3062"/>
          <a:stretch>
            <a:fillRect/>
          </a:stretch>
        </p:blipFill>
        <p:spPr bwMode="auto">
          <a:xfrm>
            <a:off x="3851275" y="4221163"/>
            <a:ext cx="31686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Slide_2"/>
          <p:cNvPicPr>
            <a:picLocks noChangeAspect="1" noChangeArrowheads="1"/>
          </p:cNvPicPr>
          <p:nvPr/>
        </p:nvPicPr>
        <p:blipFill>
          <a:blip r:embed="rId6">
            <a:extLst>
              <a:ext uri="{28A0092B-C50C-407E-A947-70E740481C1C}">
                <a14:useLocalDpi xmlns:a14="http://schemas.microsoft.com/office/drawing/2010/main" val="0"/>
              </a:ext>
            </a:extLst>
          </a:blip>
          <a:srcRect r="4315" b="2927"/>
          <a:stretch>
            <a:fillRect/>
          </a:stretch>
        </p:blipFill>
        <p:spPr bwMode="auto">
          <a:xfrm>
            <a:off x="395288" y="1773238"/>
            <a:ext cx="31686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délník 11"/>
          <p:cNvSpPr/>
          <p:nvPr/>
        </p:nvSpPr>
        <p:spPr>
          <a:xfrm>
            <a:off x="2500313" y="2665476"/>
            <a:ext cx="6643687" cy="37639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cs-CZ" sz="2800" dirty="0">
                <a:solidFill>
                  <a:schemeClr val="tx1"/>
                </a:solidFill>
              </a:rPr>
              <a:t>Publikum nesmí číst to, co budete vykládat</a:t>
            </a:r>
            <a:r>
              <a:rPr lang="cs-CZ" sz="2800" dirty="0" smtClean="0">
                <a:solidFill>
                  <a:schemeClr val="tx1"/>
                </a:solidFill>
              </a:rPr>
              <a:t>.</a:t>
            </a:r>
            <a:br>
              <a:rPr lang="cs-CZ" sz="2800" dirty="0" smtClean="0">
                <a:solidFill>
                  <a:schemeClr val="tx1"/>
                </a:solidFill>
              </a:rPr>
            </a:br>
            <a:endParaRPr lang="cs-CZ" sz="2800" dirty="0">
              <a:solidFill>
                <a:schemeClr val="tx1"/>
              </a:solidFill>
            </a:endParaRPr>
          </a:p>
          <a:p>
            <a:pPr eaLnBrk="1" hangingPunct="1">
              <a:defRPr/>
            </a:pPr>
            <a:r>
              <a:rPr lang="cs-CZ" sz="2800" dirty="0">
                <a:solidFill>
                  <a:schemeClr val="tx1"/>
                </a:solidFill>
              </a:rPr>
              <a:t>Na snímcích by se měla objevit jen </a:t>
            </a:r>
            <a:r>
              <a:rPr lang="cs-CZ" sz="2800" dirty="0" smtClean="0">
                <a:solidFill>
                  <a:schemeClr val="tx1"/>
                </a:solidFill>
              </a:rPr>
              <a:t>osnova. Vždy </a:t>
            </a:r>
            <a:r>
              <a:rPr lang="cs-CZ" sz="2800" dirty="0">
                <a:solidFill>
                  <a:schemeClr val="tx1"/>
                </a:solidFill>
              </a:rPr>
              <a:t>je vhodnější použít jednotlivé body než souvislý text</a:t>
            </a:r>
            <a:r>
              <a:rPr lang="cs-CZ" sz="2800" dirty="0" smtClean="0">
                <a:solidFill>
                  <a:schemeClr val="tx1"/>
                </a:solidFill>
              </a:rPr>
              <a:t>.</a:t>
            </a:r>
            <a:br>
              <a:rPr lang="cs-CZ" sz="2800" dirty="0" smtClean="0">
                <a:solidFill>
                  <a:schemeClr val="tx1"/>
                </a:solidFill>
              </a:rPr>
            </a:br>
            <a:endParaRPr lang="cs-CZ" sz="2800" dirty="0">
              <a:solidFill>
                <a:schemeClr val="tx1"/>
              </a:solidFill>
            </a:endParaRPr>
          </a:p>
          <a:p>
            <a:pPr eaLnBrk="1" hangingPunct="1">
              <a:defRPr/>
            </a:pPr>
            <a:r>
              <a:rPr lang="cs-CZ" sz="2800" dirty="0">
                <a:solidFill>
                  <a:schemeClr val="tx1"/>
                </a:solidFill>
              </a:rPr>
              <a:t>Na každém snímku uvádějte </a:t>
            </a:r>
            <a:r>
              <a:rPr lang="cs-CZ" sz="2800" u="sng" dirty="0">
                <a:solidFill>
                  <a:schemeClr val="tx1"/>
                </a:solidFill>
              </a:rPr>
              <a:t>max.</a:t>
            </a:r>
            <a:r>
              <a:rPr lang="cs-CZ" sz="2800" dirty="0">
                <a:solidFill>
                  <a:schemeClr val="tx1"/>
                </a:solidFill>
              </a:rPr>
              <a:t> 5 řádků textu nebo 7 odrážek.</a:t>
            </a:r>
          </a:p>
          <a:p>
            <a:pPr eaLnBrk="1" hangingPunct="1">
              <a:defRPr/>
            </a:pPr>
            <a:endParaRPr lang="cs-CZ" sz="2800" dirty="0">
              <a:solidFill>
                <a:schemeClr val="tx1"/>
              </a:solidFill>
            </a:endParaRPr>
          </a:p>
        </p:txBody>
      </p:sp>
    </p:spTree>
    <p:extLst>
      <p:ext uri="{BB962C8B-B14F-4D97-AF65-F5344CB8AC3E}">
        <p14:creationId xmlns:p14="http://schemas.microsoft.com/office/powerpoint/2010/main" val="21427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5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15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08" grpId="0" build="p"/>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197655" y="527605"/>
            <a:ext cx="6697663" cy="2520950"/>
          </a:xfrm>
        </p:spPr>
        <p:txBody>
          <a:bodyPr>
            <a:normAutofit/>
          </a:bodyPr>
          <a:lstStyle/>
          <a:p>
            <a:pPr marL="609600" indent="-609600" eaLnBrk="1" hangingPunct="1">
              <a:buFontTx/>
              <a:buAutoNum type="arabicPeriod" startAt="3"/>
            </a:pPr>
            <a:r>
              <a:rPr lang="cs-CZ" altLang="cs-CZ" sz="3200" u="sng" dirty="0" smtClean="0">
                <a:solidFill>
                  <a:schemeClr val="tx1"/>
                </a:solidFill>
              </a:rPr>
              <a:t>OMEZENÍ ANIMACÍ</a:t>
            </a:r>
            <a:r>
              <a:rPr lang="cs-CZ" altLang="cs-CZ" sz="3200" dirty="0" smtClean="0">
                <a:solidFill>
                  <a:schemeClr val="tx1"/>
                </a:solidFill>
              </a:rPr>
              <a:t/>
            </a:r>
            <a:br>
              <a:rPr lang="cs-CZ" altLang="cs-CZ" sz="3200" dirty="0" smtClean="0">
                <a:solidFill>
                  <a:schemeClr val="tx1"/>
                </a:solidFill>
              </a:rPr>
            </a:br>
            <a:endParaRPr lang="cs-CZ" altLang="cs-CZ" sz="3200" dirty="0" smtClean="0">
              <a:solidFill>
                <a:schemeClr val="tx1"/>
              </a:solidFill>
            </a:endParaRPr>
          </a:p>
          <a:p>
            <a:pPr marL="609600" indent="-609600" eaLnBrk="1" hangingPunct="1">
              <a:buFontTx/>
              <a:buAutoNum type="arabicPeriod" startAt="3"/>
            </a:pPr>
            <a:r>
              <a:rPr lang="cs-CZ" altLang="cs-CZ" sz="3200" u="sng" dirty="0" smtClean="0">
                <a:solidFill>
                  <a:schemeClr val="tx1"/>
                </a:solidFill>
              </a:rPr>
              <a:t>OBRÁZKY VYŠŠÍ KVALITY</a:t>
            </a:r>
            <a:r>
              <a:rPr lang="cs-CZ" altLang="cs-CZ" sz="3200" dirty="0" smtClean="0">
                <a:solidFill>
                  <a:schemeClr val="tx1"/>
                </a:solidFill>
              </a:rPr>
              <a:t/>
            </a:r>
            <a:br>
              <a:rPr lang="cs-CZ" altLang="cs-CZ" sz="3200" dirty="0" smtClean="0">
                <a:solidFill>
                  <a:schemeClr val="tx1"/>
                </a:solidFill>
              </a:rPr>
            </a:br>
            <a:endParaRPr lang="cs-CZ" altLang="cs-CZ" sz="3200" dirty="0" smtClean="0">
              <a:solidFill>
                <a:schemeClr val="tx1"/>
              </a:solidFill>
            </a:endParaRPr>
          </a:p>
        </p:txBody>
      </p:sp>
      <p:pic>
        <p:nvPicPr>
          <p:cNvPr id="22534" name="Picture 6" descr="brandyouppt"/>
          <p:cNvPicPr>
            <a:picLocks noChangeAspect="1" noChangeArrowheads="1"/>
          </p:cNvPicPr>
          <p:nvPr/>
        </p:nvPicPr>
        <p:blipFill>
          <a:blip r:embed="rId4">
            <a:extLst>
              <a:ext uri="{28A0092B-C50C-407E-A947-70E740481C1C}">
                <a14:useLocalDpi xmlns:a14="http://schemas.microsoft.com/office/drawing/2010/main" val="0"/>
              </a:ext>
            </a:extLst>
          </a:blip>
          <a:srcRect r="2777" b="4324"/>
          <a:stretch>
            <a:fillRect/>
          </a:stretch>
        </p:blipFill>
        <p:spPr bwMode="auto">
          <a:xfrm>
            <a:off x="755650" y="4005263"/>
            <a:ext cx="3241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brandyouvalues"/>
          <p:cNvPicPr>
            <a:picLocks noChangeAspect="1" noChangeArrowheads="1"/>
          </p:cNvPicPr>
          <p:nvPr/>
        </p:nvPicPr>
        <p:blipFill>
          <a:blip r:embed="rId5">
            <a:extLst>
              <a:ext uri="{28A0092B-C50C-407E-A947-70E740481C1C}">
                <a14:useLocalDpi xmlns:a14="http://schemas.microsoft.com/office/drawing/2010/main" val="0"/>
              </a:ext>
            </a:extLst>
          </a:blip>
          <a:srcRect r="2856" b="4927"/>
          <a:stretch>
            <a:fillRect/>
          </a:stretch>
        </p:blipFill>
        <p:spPr bwMode="auto">
          <a:xfrm>
            <a:off x="4643438" y="4005263"/>
            <a:ext cx="3240087"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délník 9"/>
          <p:cNvSpPr/>
          <p:nvPr/>
        </p:nvSpPr>
        <p:spPr>
          <a:xfrm>
            <a:off x="2128720" y="2665476"/>
            <a:ext cx="6800968" cy="39585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cs-CZ" sz="2800" dirty="0">
                <a:solidFill>
                  <a:schemeClr val="tx1"/>
                </a:solidFill>
              </a:rPr>
              <a:t>Animovat je vhodné např. grafy nebo odrážky, ale ne každý objekt.</a:t>
            </a:r>
          </a:p>
          <a:p>
            <a:pPr eaLnBrk="1" hangingPunct="1">
              <a:defRPr/>
            </a:pPr>
            <a:endParaRPr lang="cs-CZ" sz="2800" dirty="0">
              <a:solidFill>
                <a:schemeClr val="tx1"/>
              </a:solidFill>
            </a:endParaRPr>
          </a:p>
          <a:p>
            <a:pPr eaLnBrk="1" hangingPunct="1">
              <a:defRPr/>
            </a:pPr>
            <a:r>
              <a:rPr lang="cs-CZ" sz="2800" dirty="0">
                <a:solidFill>
                  <a:schemeClr val="tx1"/>
                </a:solidFill>
              </a:rPr>
              <a:t>Nepoužívejte více než dva typy přechodů snímku.</a:t>
            </a:r>
          </a:p>
          <a:p>
            <a:pPr eaLnBrk="1" hangingPunct="1">
              <a:defRPr/>
            </a:pPr>
            <a:endParaRPr lang="cs-CZ" sz="2800" dirty="0">
              <a:solidFill>
                <a:schemeClr val="tx1"/>
              </a:solidFill>
            </a:endParaRPr>
          </a:p>
          <a:p>
            <a:pPr eaLnBrk="1" hangingPunct="1">
              <a:defRPr/>
            </a:pPr>
            <a:r>
              <a:rPr lang="cs-CZ" sz="2800" dirty="0">
                <a:solidFill>
                  <a:schemeClr val="tx1"/>
                </a:solidFill>
              </a:rPr>
              <a:t>Používejte snímky vyšší kvality – buď vlastní, nebo dobře vybraný z Internetu</a:t>
            </a:r>
            <a:r>
              <a:rPr lang="cs-CZ" sz="2800" dirty="0" smtClean="0">
                <a:solidFill>
                  <a:schemeClr val="tx1"/>
                </a:solidFill>
              </a:rPr>
              <a:t>.</a:t>
            </a:r>
            <a:endParaRPr lang="cs-CZ" sz="2800" dirty="0">
              <a:solidFill>
                <a:schemeClr val="tx1"/>
              </a:solidFill>
            </a:endParaRPr>
          </a:p>
        </p:txBody>
      </p:sp>
    </p:spTree>
    <p:extLst>
      <p:ext uri="{BB962C8B-B14F-4D97-AF65-F5344CB8AC3E}">
        <p14:creationId xmlns:p14="http://schemas.microsoft.com/office/powerpoint/2010/main" val="2818206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3553560" y="527605"/>
            <a:ext cx="5699125" cy="2320925"/>
          </a:xfrm>
        </p:spPr>
        <p:txBody>
          <a:bodyPr>
            <a:noAutofit/>
          </a:bodyPr>
          <a:lstStyle/>
          <a:p>
            <a:pPr marL="609600" indent="-609600" eaLnBrk="1" hangingPunct="1">
              <a:lnSpc>
                <a:spcPct val="90000"/>
              </a:lnSpc>
              <a:buFontTx/>
              <a:buNone/>
            </a:pPr>
            <a:r>
              <a:rPr lang="cs-CZ" altLang="cs-CZ" sz="3200" dirty="0" smtClean="0">
                <a:solidFill>
                  <a:schemeClr val="tx1"/>
                </a:solidFill>
              </a:rPr>
              <a:t>5.	</a:t>
            </a:r>
            <a:r>
              <a:rPr lang="cs-CZ" altLang="cs-CZ" sz="3200" u="sng" dirty="0" smtClean="0">
                <a:solidFill>
                  <a:schemeClr val="tx1"/>
                </a:solidFill>
              </a:rPr>
              <a:t>VLASTNÍ ŠABLONA</a:t>
            </a:r>
            <a:r>
              <a:rPr lang="cs-CZ" altLang="cs-CZ" sz="3200" dirty="0" smtClean="0">
                <a:solidFill>
                  <a:schemeClr val="tx1"/>
                </a:solidFill>
              </a:rPr>
              <a:t/>
            </a:r>
            <a:br>
              <a:rPr lang="cs-CZ" altLang="cs-CZ" sz="3200" dirty="0" smtClean="0">
                <a:solidFill>
                  <a:schemeClr val="tx1"/>
                </a:solidFill>
              </a:rPr>
            </a:br>
            <a:endParaRPr lang="cs-CZ" altLang="cs-CZ" sz="3200" dirty="0" smtClean="0">
              <a:solidFill>
                <a:schemeClr val="tx1"/>
              </a:solidFill>
            </a:endParaRPr>
          </a:p>
          <a:p>
            <a:pPr marL="609600" indent="-609600" eaLnBrk="1" hangingPunct="1">
              <a:lnSpc>
                <a:spcPct val="90000"/>
              </a:lnSpc>
              <a:buFontTx/>
              <a:buAutoNum type="arabicPeriod" startAt="6"/>
            </a:pPr>
            <a:r>
              <a:rPr lang="cs-CZ" altLang="cs-CZ" sz="3200" u="sng" dirty="0" smtClean="0">
                <a:solidFill>
                  <a:schemeClr val="tx1"/>
                </a:solidFill>
              </a:rPr>
              <a:t>BARVY</a:t>
            </a:r>
            <a:r>
              <a:rPr lang="cs-CZ" altLang="cs-CZ" sz="3200" dirty="0" smtClean="0">
                <a:solidFill>
                  <a:schemeClr val="tx1"/>
                </a:solidFill>
              </a:rPr>
              <a:t/>
            </a:r>
            <a:br>
              <a:rPr lang="cs-CZ" altLang="cs-CZ" sz="3200" dirty="0" smtClean="0">
                <a:solidFill>
                  <a:schemeClr val="tx1"/>
                </a:solidFill>
              </a:rPr>
            </a:br>
            <a:endParaRPr lang="cs-CZ" altLang="cs-CZ" sz="3200" dirty="0" smtClean="0">
              <a:solidFill>
                <a:schemeClr val="tx1"/>
              </a:solidFill>
            </a:endParaRPr>
          </a:p>
          <a:p>
            <a:pPr marL="609600" indent="-609600" eaLnBrk="1" hangingPunct="1">
              <a:lnSpc>
                <a:spcPct val="90000"/>
              </a:lnSpc>
              <a:buFontTx/>
              <a:buAutoNum type="arabicPeriod" startAt="6"/>
            </a:pPr>
            <a:r>
              <a:rPr lang="cs-CZ" altLang="cs-CZ" sz="3200" u="sng" dirty="0" smtClean="0">
                <a:solidFill>
                  <a:schemeClr val="tx1"/>
                </a:solidFill>
              </a:rPr>
              <a:t>FONTY</a:t>
            </a:r>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t="14751" r="27521" b="48637"/>
          <a:stretch>
            <a:fillRect/>
          </a:stretch>
        </p:blipFill>
        <p:spPr bwMode="auto">
          <a:xfrm>
            <a:off x="0" y="3762375"/>
            <a:ext cx="9144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t="24847" r="63486" b="71489"/>
          <a:stretch>
            <a:fillRect/>
          </a:stretch>
        </p:blipFill>
        <p:spPr bwMode="auto">
          <a:xfrm>
            <a:off x="0" y="4581525"/>
            <a:ext cx="7235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spect="1" noChangeArrowheads="1"/>
          </p:cNvPicPr>
          <p:nvPr/>
        </p:nvPicPr>
        <p:blipFill>
          <a:blip r:embed="rId4">
            <a:extLst>
              <a:ext uri="{28A0092B-C50C-407E-A947-70E740481C1C}">
                <a14:useLocalDpi xmlns:a14="http://schemas.microsoft.com/office/drawing/2010/main" val="0"/>
              </a:ext>
            </a:extLst>
          </a:blip>
          <a:srcRect l="73828" t="25288" r="3229" b="71440"/>
          <a:stretch>
            <a:fillRect/>
          </a:stretch>
        </p:blipFill>
        <p:spPr bwMode="auto">
          <a:xfrm>
            <a:off x="5435600" y="4724400"/>
            <a:ext cx="370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p:cNvSpPr/>
          <p:nvPr/>
        </p:nvSpPr>
        <p:spPr>
          <a:xfrm>
            <a:off x="1670605" y="3117056"/>
            <a:ext cx="7215188" cy="351874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cs-CZ" sz="2800" dirty="0">
                <a:solidFill>
                  <a:schemeClr val="tx1"/>
                </a:solidFill>
              </a:rPr>
              <a:t>Barvy se dělí na teplé a studené, na světlé a tmavé.</a:t>
            </a:r>
            <a:br>
              <a:rPr lang="cs-CZ" sz="2800" dirty="0">
                <a:solidFill>
                  <a:schemeClr val="tx1"/>
                </a:solidFill>
              </a:rPr>
            </a:br>
            <a:r>
              <a:rPr lang="cs-CZ" sz="2800" dirty="0" smtClean="0">
                <a:solidFill>
                  <a:schemeClr val="tx1"/>
                </a:solidFill>
              </a:rPr>
              <a:t>Pokuste se o maximální </a:t>
            </a:r>
            <a:r>
              <a:rPr lang="cs-CZ" sz="2800" dirty="0">
                <a:solidFill>
                  <a:schemeClr val="tx1"/>
                </a:solidFill>
              </a:rPr>
              <a:t>kontrast mezi popředím a pozadím snímku. </a:t>
            </a:r>
            <a:r>
              <a:rPr lang="cs-CZ" sz="2800" dirty="0" smtClean="0">
                <a:solidFill>
                  <a:schemeClr val="tx1"/>
                </a:solidFill>
              </a:rPr>
              <a:t>V </a:t>
            </a:r>
            <a:r>
              <a:rPr lang="cs-CZ" sz="2800" dirty="0">
                <a:solidFill>
                  <a:schemeClr val="tx1"/>
                </a:solidFill>
              </a:rPr>
              <a:t>temné místnosti použijte tmavé barvy na pozadí a světlé na popředí, v osvětlené místnosti naopak.</a:t>
            </a:r>
          </a:p>
          <a:p>
            <a:pPr eaLnBrk="1" hangingPunct="1">
              <a:defRPr/>
            </a:pPr>
            <a:endParaRPr lang="cs-CZ" sz="2800" dirty="0">
              <a:solidFill>
                <a:schemeClr val="tx1"/>
              </a:solidFill>
            </a:endParaRPr>
          </a:p>
          <a:p>
            <a:pPr eaLnBrk="1" hangingPunct="1">
              <a:defRPr/>
            </a:pPr>
            <a:r>
              <a:rPr lang="cs-CZ" sz="2800" dirty="0">
                <a:solidFill>
                  <a:schemeClr val="tx1"/>
                </a:solidFill>
              </a:rPr>
              <a:t>Používejte max. 2 typy písma – dobře čitelné!</a:t>
            </a:r>
          </a:p>
          <a:p>
            <a:pPr eaLnBrk="1" hangingPunct="1">
              <a:defRPr/>
            </a:pPr>
            <a:endParaRPr lang="cs-CZ" sz="2800" dirty="0">
              <a:solidFill>
                <a:schemeClr val="tx1"/>
              </a:solidFill>
            </a:endParaRPr>
          </a:p>
          <a:p>
            <a:pPr eaLnBrk="1" hangingPunct="1">
              <a:defRPr/>
            </a:pPr>
            <a:endParaRPr lang="cs-CZ" sz="2800" dirty="0">
              <a:solidFill>
                <a:schemeClr val="tx1"/>
              </a:solidFill>
            </a:endParaRPr>
          </a:p>
          <a:p>
            <a:pPr eaLnBrk="1" hangingPunct="1">
              <a:defRPr/>
            </a:pPr>
            <a:endParaRPr lang="cs-CZ" sz="2800" dirty="0">
              <a:solidFill>
                <a:schemeClr val="tx1"/>
              </a:solidFill>
            </a:endParaRPr>
          </a:p>
        </p:txBody>
      </p:sp>
    </p:spTree>
    <p:extLst>
      <p:ext uri="{BB962C8B-B14F-4D97-AF65-F5344CB8AC3E}">
        <p14:creationId xmlns:p14="http://schemas.microsoft.com/office/powerpoint/2010/main" val="148979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1000"/>
                                  </p:stCondLst>
                                  <p:iterate type="lt">
                                    <p:tmPct val="10000"/>
                                  </p:iterate>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55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355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355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56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3554">
                                            <p:txEl>
                                              <p:pRg st="1" end="1"/>
                                            </p:txEl>
                                          </p:spTgt>
                                        </p:tgtEl>
                                        <p:attrNameLst>
                                          <p:attrName>style.visibility</p:attrName>
                                        </p:attrNameLst>
                                      </p:cBhvr>
                                      <p:to>
                                        <p:strVal val="visible"/>
                                      </p:to>
                                    </p:set>
                                    <p:animEffect transition="in" filter="fade">
                                      <p:cBhvr>
                                        <p:cTn id="24" dur="500"/>
                                        <p:tgtEl>
                                          <p:spTgt spid="23554">
                                            <p:txEl>
                                              <p:pRg st="1" end="1"/>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2355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55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560"/>
                                        </p:tgtEl>
                                        <p:attrNameLst>
                                          <p:attrName>style.visibility</p:attrName>
                                        </p:attrNameLst>
                                      </p:cBhvr>
                                      <p:to>
                                        <p:strVal val="hidden"/>
                                      </p:to>
                                    </p:se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23554">
                                            <p:txEl>
                                              <p:pRg st="2" end="2"/>
                                            </p:txEl>
                                          </p:spTgt>
                                        </p:tgtEl>
                                        <p:attrNameLst>
                                          <p:attrName>style.visibility</p:attrName>
                                        </p:attrNameLst>
                                      </p:cBhvr>
                                      <p:to>
                                        <p:strVal val="visible"/>
                                      </p:to>
                                    </p:set>
                                    <p:animEffect transition="in" filter="fade">
                                      <p:cBhvr>
                                        <p:cTn id="34" dur="500"/>
                                        <p:tgtEl>
                                          <p:spTgt spid="23554">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738562" y="374900"/>
            <a:ext cx="5699125" cy="719137"/>
          </a:xfrm>
        </p:spPr>
        <p:txBody>
          <a:bodyPr>
            <a:normAutofit/>
          </a:bodyPr>
          <a:lstStyle/>
          <a:p>
            <a:pPr marL="609600" indent="-609600" eaLnBrk="1" hangingPunct="1">
              <a:buFontTx/>
              <a:buNone/>
            </a:pPr>
            <a:r>
              <a:rPr lang="cs-CZ" altLang="cs-CZ" sz="3200" dirty="0" smtClean="0">
                <a:solidFill>
                  <a:schemeClr val="tx1"/>
                </a:solidFill>
              </a:rPr>
              <a:t>8.	</a:t>
            </a:r>
            <a:r>
              <a:rPr lang="cs-CZ" altLang="cs-CZ" sz="3200" u="sng" dirty="0" smtClean="0">
                <a:solidFill>
                  <a:schemeClr val="tx1"/>
                </a:solidFill>
              </a:rPr>
              <a:t>GRAFY A TABULKY</a:t>
            </a:r>
          </a:p>
        </p:txBody>
      </p:sp>
      <p:pic>
        <p:nvPicPr>
          <p:cNvPr id="24586" name="Picture 10" descr="slides_soubory/charitytable.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64323" y="3581705"/>
            <a:ext cx="3717125" cy="271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charityb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5525" y="3539380"/>
            <a:ext cx="3664920" cy="275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délník 13"/>
          <p:cNvSpPr/>
          <p:nvPr/>
        </p:nvSpPr>
        <p:spPr>
          <a:xfrm>
            <a:off x="2205072" y="1401510"/>
            <a:ext cx="6260906" cy="340183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cs-CZ" sz="2800" dirty="0">
                <a:solidFill>
                  <a:schemeClr val="tx1"/>
                </a:solidFill>
              </a:rPr>
              <a:t>Uvažte, kolik detailů publikum potřebuje.</a:t>
            </a:r>
          </a:p>
          <a:p>
            <a:pPr eaLnBrk="1" hangingPunct="1">
              <a:defRPr/>
            </a:pPr>
            <a:endParaRPr lang="cs-CZ" sz="2800" dirty="0">
              <a:solidFill>
                <a:schemeClr val="tx1"/>
              </a:solidFill>
            </a:endParaRPr>
          </a:p>
          <a:p>
            <a:pPr eaLnBrk="1" hangingPunct="1">
              <a:defRPr/>
            </a:pPr>
            <a:r>
              <a:rPr lang="cs-CZ" sz="2800" dirty="0">
                <a:solidFill>
                  <a:schemeClr val="tx1"/>
                </a:solidFill>
              </a:rPr>
              <a:t>Používejte jednoduché (sloupcové nebo koláčové) grafy, nejdůležitější úsek jasně vyznačte.</a:t>
            </a:r>
          </a:p>
          <a:p>
            <a:pPr eaLnBrk="1" hangingPunct="1">
              <a:defRPr/>
            </a:pPr>
            <a:endParaRPr lang="cs-CZ" sz="2800" dirty="0">
              <a:solidFill>
                <a:schemeClr val="tx1"/>
              </a:solidFill>
            </a:endParaRPr>
          </a:p>
          <a:p>
            <a:pPr eaLnBrk="1" hangingPunct="1">
              <a:defRPr/>
            </a:pPr>
            <a:r>
              <a:rPr lang="cs-CZ" sz="2800" dirty="0">
                <a:solidFill>
                  <a:schemeClr val="tx1"/>
                </a:solidFill>
              </a:rPr>
              <a:t>Tabulky nejsou tolik názorné (lze využít).</a:t>
            </a:r>
          </a:p>
        </p:txBody>
      </p:sp>
    </p:spTree>
    <p:extLst>
      <p:ext uri="{BB962C8B-B14F-4D97-AF65-F5344CB8AC3E}">
        <p14:creationId xmlns:p14="http://schemas.microsoft.com/office/powerpoint/2010/main" val="3662716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458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655770" y="680310"/>
            <a:ext cx="5699125" cy="2232025"/>
          </a:xfrm>
        </p:spPr>
        <p:txBody>
          <a:bodyPr>
            <a:normAutofit/>
          </a:bodyPr>
          <a:lstStyle/>
          <a:p>
            <a:pPr marL="609600" indent="-609600" eaLnBrk="1" hangingPunct="1">
              <a:buFontTx/>
              <a:buAutoNum type="arabicPeriod" startAt="9"/>
            </a:pPr>
            <a:r>
              <a:rPr lang="cs-CZ" altLang="cs-CZ" sz="3200" u="sng" dirty="0" smtClean="0">
                <a:solidFill>
                  <a:schemeClr val="tx1"/>
                </a:solidFill>
              </a:rPr>
              <a:t>VIDEO A AUDIO</a:t>
            </a:r>
            <a:r>
              <a:rPr lang="cs-CZ" altLang="cs-CZ" sz="3200" dirty="0" smtClean="0">
                <a:solidFill>
                  <a:schemeClr val="tx1"/>
                </a:solidFill>
              </a:rPr>
              <a:t/>
            </a:r>
            <a:br>
              <a:rPr lang="cs-CZ" altLang="cs-CZ" sz="3200" dirty="0" smtClean="0">
                <a:solidFill>
                  <a:schemeClr val="tx1"/>
                </a:solidFill>
              </a:rPr>
            </a:br>
            <a:endParaRPr lang="cs-CZ" altLang="cs-CZ" sz="3200" dirty="0" smtClean="0">
              <a:solidFill>
                <a:schemeClr val="tx1"/>
              </a:solidFill>
            </a:endParaRPr>
          </a:p>
          <a:p>
            <a:pPr marL="609600" indent="-609600" eaLnBrk="1" hangingPunct="1">
              <a:buFontTx/>
              <a:buAutoNum type="arabicPeriod" startAt="9"/>
            </a:pPr>
            <a:r>
              <a:rPr lang="cs-CZ" altLang="cs-CZ" sz="3200" u="sng" dirty="0" smtClean="0">
                <a:solidFill>
                  <a:schemeClr val="tx1"/>
                </a:solidFill>
              </a:rPr>
              <a:t>MÓD ŘAZENÍ SNÍMKŮ</a:t>
            </a:r>
          </a:p>
        </p:txBody>
      </p:sp>
      <p:sp>
        <p:nvSpPr>
          <p:cNvPr id="9" name="Obdélník 8"/>
          <p:cNvSpPr/>
          <p:nvPr/>
        </p:nvSpPr>
        <p:spPr>
          <a:xfrm>
            <a:off x="1976016" y="2818180"/>
            <a:ext cx="7024430" cy="351221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cs-CZ" sz="2800" dirty="0">
                <a:solidFill>
                  <a:schemeClr val="tx1"/>
                </a:solidFill>
              </a:rPr>
              <a:t>Video používejte, když je to vhodné, a pouze v </a:t>
            </a:r>
            <a:r>
              <a:rPr lang="cs-CZ" sz="2800" dirty="0" smtClean="0">
                <a:solidFill>
                  <a:schemeClr val="tx1"/>
                </a:solidFill>
              </a:rPr>
              <a:t>dostatečné </a:t>
            </a:r>
            <a:r>
              <a:rPr lang="cs-CZ" sz="2800" dirty="0">
                <a:solidFill>
                  <a:schemeClr val="tx1"/>
                </a:solidFill>
              </a:rPr>
              <a:t>kvalitě</a:t>
            </a:r>
            <a:r>
              <a:rPr lang="cs-CZ" sz="2800" dirty="0" smtClean="0">
                <a:solidFill>
                  <a:schemeClr val="tx1"/>
                </a:solidFill>
              </a:rPr>
              <a:t>. Vždy zkontrolujte předem, jestli jde přehrát na počítači, z kterého prezentujete.</a:t>
            </a:r>
            <a:endParaRPr lang="cs-CZ" sz="2800" dirty="0">
              <a:solidFill>
                <a:schemeClr val="tx1"/>
              </a:solidFill>
            </a:endParaRPr>
          </a:p>
          <a:p>
            <a:pPr eaLnBrk="1" hangingPunct="1">
              <a:defRPr/>
            </a:pPr>
            <a:endParaRPr lang="cs-CZ" sz="2800" dirty="0">
              <a:solidFill>
                <a:schemeClr val="tx1"/>
              </a:solidFill>
            </a:endParaRPr>
          </a:p>
          <a:p>
            <a:pPr eaLnBrk="1" hangingPunct="1">
              <a:defRPr/>
            </a:pPr>
            <a:r>
              <a:rPr lang="cs-CZ" sz="2800" dirty="0">
                <a:solidFill>
                  <a:schemeClr val="tx1"/>
                </a:solidFill>
              </a:rPr>
              <a:t>V módu Řazení snímků se nejlépe provádí závěrečná kontrola.</a:t>
            </a:r>
          </a:p>
          <a:p>
            <a:pPr eaLnBrk="1" hangingPunct="1">
              <a:defRPr/>
            </a:pPr>
            <a:endParaRPr lang="cs-CZ" sz="2800" dirty="0">
              <a:solidFill>
                <a:schemeClr val="tx1"/>
              </a:solidFill>
            </a:endParaRPr>
          </a:p>
        </p:txBody>
      </p:sp>
    </p:spTree>
    <p:extLst>
      <p:ext uri="{BB962C8B-B14F-4D97-AF65-F5344CB8AC3E}">
        <p14:creationId xmlns:p14="http://schemas.microsoft.com/office/powerpoint/2010/main" val="2628287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1816155" y="2054655"/>
            <a:ext cx="5497380" cy="320680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5400" dirty="0" smtClean="0"/>
              <a:t>PROJEV</a:t>
            </a:r>
            <a:endParaRPr lang="cs-CZ" sz="5400" dirty="0"/>
          </a:p>
        </p:txBody>
      </p:sp>
    </p:spTree>
    <p:extLst>
      <p:ext uri="{BB962C8B-B14F-4D97-AF65-F5344CB8AC3E}">
        <p14:creationId xmlns:p14="http://schemas.microsoft.com/office/powerpoint/2010/main" val="3612696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4427538" y="249237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50000"/>
              </a:spcBef>
              <a:buFontTx/>
              <a:buNone/>
            </a:pPr>
            <a:endParaRPr lang="cs-CZ" altLang="cs-CZ" sz="1800"/>
          </a:p>
        </p:txBody>
      </p:sp>
      <p:sp>
        <p:nvSpPr>
          <p:cNvPr id="26629" name="Rectangle 5"/>
          <p:cNvSpPr>
            <a:spLocks noChangeArrowheads="1"/>
          </p:cNvSpPr>
          <p:nvPr/>
        </p:nvSpPr>
        <p:spPr bwMode="auto">
          <a:xfrm>
            <a:off x="894484" y="1747066"/>
            <a:ext cx="80010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l" eaLnBrk="1" hangingPunct="1">
              <a:buFont typeface="+mj-lt"/>
              <a:buAutoNum type="arabicPeriod"/>
            </a:pPr>
            <a:r>
              <a:rPr lang="cs-CZ" altLang="cs-CZ" u="sng" dirty="0" smtClean="0">
                <a:solidFill>
                  <a:schemeClr val="bg1"/>
                </a:solidFill>
              </a:rPr>
              <a:t>ZÁPAL</a:t>
            </a:r>
            <a:r>
              <a:rPr lang="cs-CZ" altLang="cs-CZ" u="sng" dirty="0">
                <a:solidFill>
                  <a:schemeClr val="bg1"/>
                </a:solidFill>
              </a:rPr>
              <a:t/>
            </a:r>
            <a:br>
              <a:rPr lang="cs-CZ" altLang="cs-CZ" u="sng" dirty="0">
                <a:solidFill>
                  <a:schemeClr val="bg1"/>
                </a:solidFill>
              </a:rPr>
            </a:br>
            <a:r>
              <a:rPr lang="cs-CZ" altLang="cs-CZ" dirty="0">
                <a:solidFill>
                  <a:schemeClr val="bg1"/>
                </a:solidFill>
              </a:rPr>
              <a:t> </a:t>
            </a:r>
            <a:r>
              <a:rPr lang="cs-CZ" altLang="cs-CZ" dirty="0" smtClean="0">
                <a:solidFill>
                  <a:schemeClr val="bg1"/>
                </a:solidFill>
              </a:rPr>
              <a:t> (</a:t>
            </a:r>
            <a:r>
              <a:rPr lang="cs-CZ" altLang="cs-CZ" dirty="0">
                <a:solidFill>
                  <a:schemeClr val="bg1"/>
                </a:solidFill>
              </a:rPr>
              <a:t>publikum nepřesvědčíte bez </a:t>
            </a:r>
            <a:r>
              <a:rPr lang="cs-CZ" altLang="cs-CZ" dirty="0" smtClean="0">
                <a:solidFill>
                  <a:schemeClr val="bg1"/>
                </a:solidFill>
              </a:rPr>
              <a:t>vlastního</a:t>
            </a:r>
            <a:br>
              <a:rPr lang="cs-CZ" altLang="cs-CZ" dirty="0" smtClean="0">
                <a:solidFill>
                  <a:schemeClr val="bg1"/>
                </a:solidFill>
              </a:rPr>
            </a:br>
            <a:r>
              <a:rPr lang="cs-CZ" altLang="cs-CZ" dirty="0" smtClean="0">
                <a:solidFill>
                  <a:schemeClr val="bg1"/>
                </a:solidFill>
              </a:rPr>
              <a:t>  nadšení pro téma)</a:t>
            </a:r>
            <a:r>
              <a:rPr lang="cs-CZ" altLang="cs-CZ" u="sng" dirty="0" smtClean="0">
                <a:solidFill>
                  <a:schemeClr val="bg1"/>
                </a:solidFill>
              </a:rPr>
              <a:t> </a:t>
            </a:r>
            <a:br>
              <a:rPr lang="cs-CZ" altLang="cs-CZ" u="sng" dirty="0" smtClean="0">
                <a:solidFill>
                  <a:schemeClr val="bg1"/>
                </a:solidFill>
              </a:rPr>
            </a:br>
            <a:endParaRPr lang="cs-CZ" altLang="cs-CZ" u="sng" dirty="0">
              <a:solidFill>
                <a:schemeClr val="bg1"/>
              </a:solidFill>
            </a:endParaRPr>
          </a:p>
          <a:p>
            <a:pPr algn="l" eaLnBrk="1" hangingPunct="1">
              <a:buFontTx/>
              <a:buAutoNum type="arabicPeriod"/>
            </a:pPr>
            <a:r>
              <a:rPr lang="cs-CZ" altLang="cs-CZ" u="sng" dirty="0">
                <a:solidFill>
                  <a:schemeClr val="bg1"/>
                </a:solidFill>
              </a:rPr>
              <a:t>PRVNÍ DOJEM</a:t>
            </a:r>
            <a:br>
              <a:rPr lang="cs-CZ" altLang="cs-CZ" u="sng" dirty="0">
                <a:solidFill>
                  <a:schemeClr val="bg1"/>
                </a:solidFill>
              </a:rPr>
            </a:br>
            <a:r>
              <a:rPr lang="cs-CZ" altLang="cs-CZ" dirty="0">
                <a:solidFill>
                  <a:schemeClr val="bg1"/>
                </a:solidFill>
              </a:rPr>
              <a:t>	</a:t>
            </a:r>
            <a:r>
              <a:rPr lang="cs-CZ" altLang="cs-CZ" dirty="0" smtClean="0">
                <a:solidFill>
                  <a:schemeClr val="bg1"/>
                </a:solidFill>
              </a:rPr>
              <a:t>(</a:t>
            </a:r>
            <a:r>
              <a:rPr lang="cs-CZ" altLang="cs-CZ" dirty="0">
                <a:solidFill>
                  <a:schemeClr val="bg1"/>
                </a:solidFill>
              </a:rPr>
              <a:t>u neznámého publika je první dojem </a:t>
            </a:r>
            <a:br>
              <a:rPr lang="cs-CZ" altLang="cs-CZ" dirty="0">
                <a:solidFill>
                  <a:schemeClr val="bg1"/>
                </a:solidFill>
              </a:rPr>
            </a:br>
            <a:r>
              <a:rPr lang="cs-CZ" altLang="cs-CZ" dirty="0" smtClean="0">
                <a:solidFill>
                  <a:schemeClr val="bg1"/>
                </a:solidFill>
              </a:rPr>
              <a:t>	– </a:t>
            </a:r>
            <a:r>
              <a:rPr lang="cs-CZ" altLang="cs-CZ" dirty="0">
                <a:solidFill>
                  <a:schemeClr val="bg1"/>
                </a:solidFill>
              </a:rPr>
              <a:t>první 2-3 minuty </a:t>
            </a:r>
            <a:r>
              <a:rPr lang="cs-CZ" altLang="cs-CZ" dirty="0" smtClean="0">
                <a:solidFill>
                  <a:schemeClr val="bg1"/>
                </a:solidFill>
              </a:rPr>
              <a:t>– </a:t>
            </a:r>
            <a:r>
              <a:rPr lang="cs-CZ" altLang="cs-CZ" dirty="0" smtClean="0">
                <a:solidFill>
                  <a:schemeClr val="bg1"/>
                </a:solidFill>
              </a:rPr>
              <a:t>nejdůležitější,          	pak ztrácí </a:t>
            </a:r>
            <a:r>
              <a:rPr lang="cs-CZ" altLang="cs-CZ" dirty="0">
                <a:solidFill>
                  <a:schemeClr val="bg1"/>
                </a:solidFill>
              </a:rPr>
              <a:t>zájem)</a:t>
            </a:r>
            <a:endParaRPr lang="cs-CZ" altLang="cs-CZ" u="sng" dirty="0">
              <a:solidFill>
                <a:schemeClr val="bg1"/>
              </a:solidFill>
            </a:endParaRPr>
          </a:p>
        </p:txBody>
      </p:sp>
    </p:spTree>
    <p:extLst>
      <p:ext uri="{BB962C8B-B14F-4D97-AF65-F5344CB8AC3E}">
        <p14:creationId xmlns:p14="http://schemas.microsoft.com/office/powerpoint/2010/main" val="21945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500"/>
                                        <p:tgtEl>
                                          <p:spTgt spid="266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fade">
                                      <p:cBhvr>
                                        <p:cTn id="12" dur="500"/>
                                        <p:tgtEl>
                                          <p:spTgt spid="26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4427538" y="249237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50000"/>
              </a:spcBef>
              <a:buFontTx/>
              <a:buNone/>
            </a:pPr>
            <a:endParaRPr lang="cs-CZ" altLang="cs-CZ" sz="1800"/>
          </a:p>
        </p:txBody>
      </p:sp>
      <p:sp>
        <p:nvSpPr>
          <p:cNvPr id="26629" name="Rectangle 5"/>
          <p:cNvSpPr>
            <a:spLocks noChangeArrowheads="1"/>
          </p:cNvSpPr>
          <p:nvPr/>
        </p:nvSpPr>
        <p:spPr bwMode="auto">
          <a:xfrm>
            <a:off x="906463" y="1749245"/>
            <a:ext cx="80010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buFontTx/>
              <a:buNone/>
            </a:pPr>
            <a:r>
              <a:rPr lang="cs-CZ" altLang="cs-CZ" dirty="0">
                <a:solidFill>
                  <a:schemeClr val="bg1"/>
                </a:solidFill>
              </a:rPr>
              <a:t>3. </a:t>
            </a:r>
            <a:r>
              <a:rPr lang="cs-CZ" altLang="cs-CZ" u="sng" dirty="0">
                <a:solidFill>
                  <a:schemeClr val="bg1"/>
                </a:solidFill>
              </a:rPr>
              <a:t>ZKRÁCENÍ PROJEVU</a:t>
            </a:r>
            <a:br>
              <a:rPr lang="cs-CZ" altLang="cs-CZ" u="sng" dirty="0">
                <a:solidFill>
                  <a:schemeClr val="bg1"/>
                </a:solidFill>
              </a:rPr>
            </a:br>
            <a:r>
              <a:rPr lang="cs-CZ" altLang="cs-CZ" dirty="0">
                <a:solidFill>
                  <a:schemeClr val="bg1"/>
                </a:solidFill>
              </a:rPr>
              <a:t>(prezentaci můžete o něco zkrátit, než je vymezený čas, zbude čas na diskuzi pro zájemce</a:t>
            </a:r>
            <a:r>
              <a:rPr lang="cs-CZ" altLang="cs-CZ" dirty="0" smtClean="0">
                <a:solidFill>
                  <a:schemeClr val="bg1"/>
                </a:solidFill>
              </a:rPr>
              <a:t>)</a:t>
            </a:r>
            <a:br>
              <a:rPr lang="cs-CZ" altLang="cs-CZ" dirty="0" smtClean="0">
                <a:solidFill>
                  <a:schemeClr val="bg1"/>
                </a:solidFill>
              </a:rPr>
            </a:br>
            <a:endParaRPr lang="cs-CZ" altLang="cs-CZ" dirty="0">
              <a:solidFill>
                <a:schemeClr val="bg1"/>
              </a:solidFill>
            </a:endParaRPr>
          </a:p>
          <a:p>
            <a:pPr algn="l" eaLnBrk="1" hangingPunct="1">
              <a:buFontTx/>
              <a:buNone/>
            </a:pPr>
            <a:r>
              <a:rPr lang="cs-CZ" altLang="cs-CZ" dirty="0">
                <a:solidFill>
                  <a:schemeClr val="bg1"/>
                </a:solidFill>
              </a:rPr>
              <a:t>4. </a:t>
            </a:r>
            <a:r>
              <a:rPr lang="cs-CZ" altLang="cs-CZ" u="sng" dirty="0">
                <a:solidFill>
                  <a:schemeClr val="bg1"/>
                </a:solidFill>
              </a:rPr>
              <a:t>POHYB</a:t>
            </a:r>
            <a:br>
              <a:rPr lang="cs-CZ" altLang="cs-CZ" u="sng" dirty="0">
                <a:solidFill>
                  <a:schemeClr val="bg1"/>
                </a:solidFill>
              </a:rPr>
            </a:br>
            <a:r>
              <a:rPr lang="cs-CZ" altLang="cs-CZ" dirty="0">
                <a:solidFill>
                  <a:schemeClr val="bg1"/>
                </a:solidFill>
              </a:rPr>
              <a:t>(přiměřeně pomalu se pohybujte po místnosti a používejte i ruce)</a:t>
            </a:r>
          </a:p>
          <a:p>
            <a:pPr algn="l" eaLnBrk="1" hangingPunct="1">
              <a:buFontTx/>
              <a:buNone/>
            </a:pPr>
            <a:endParaRPr lang="cs-CZ" altLang="cs-CZ" dirty="0">
              <a:solidFill>
                <a:schemeClr val="bg1"/>
              </a:solidFill>
            </a:endParaRPr>
          </a:p>
        </p:txBody>
      </p:sp>
    </p:spTree>
    <p:extLst>
      <p:ext uri="{BB962C8B-B14F-4D97-AF65-F5344CB8AC3E}">
        <p14:creationId xmlns:p14="http://schemas.microsoft.com/office/powerpoint/2010/main" val="217498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500"/>
                                        <p:tgtEl>
                                          <p:spTgt spid="266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fade">
                                      <p:cBhvr>
                                        <p:cTn id="12" dur="500"/>
                                        <p:tgtEl>
                                          <p:spTgt spid="26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873125" y="1816100"/>
            <a:ext cx="79724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buFontTx/>
              <a:buNone/>
            </a:pPr>
            <a:r>
              <a:rPr lang="cs-CZ" altLang="cs-CZ" dirty="0">
                <a:solidFill>
                  <a:schemeClr val="bg1"/>
                </a:solidFill>
              </a:rPr>
              <a:t>5. </a:t>
            </a:r>
            <a:r>
              <a:rPr lang="cs-CZ" altLang="cs-CZ" u="sng" dirty="0">
                <a:solidFill>
                  <a:schemeClr val="bg1"/>
                </a:solidFill>
              </a:rPr>
              <a:t>KLÁVESA „B“</a:t>
            </a:r>
            <a:r>
              <a:rPr lang="cs-CZ" altLang="cs-CZ" dirty="0">
                <a:solidFill>
                  <a:schemeClr val="bg1"/>
                </a:solidFill>
              </a:rPr>
              <a:t/>
            </a:r>
            <a:br>
              <a:rPr lang="cs-CZ" altLang="cs-CZ" dirty="0">
                <a:solidFill>
                  <a:schemeClr val="bg1"/>
                </a:solidFill>
              </a:rPr>
            </a:br>
            <a:r>
              <a:rPr lang="cs-CZ" altLang="cs-CZ" dirty="0">
                <a:solidFill>
                  <a:schemeClr val="bg1"/>
                </a:solidFill>
              </a:rPr>
              <a:t>(umožňuje soustředit pozornost na sebe ztmavením obrazovky) </a:t>
            </a:r>
            <a:r>
              <a:rPr lang="cs-CZ" altLang="cs-CZ" dirty="0" smtClean="0">
                <a:solidFill>
                  <a:schemeClr val="bg1"/>
                </a:solidFill>
              </a:rPr>
              <a:t/>
            </a:r>
            <a:br>
              <a:rPr lang="cs-CZ" altLang="cs-CZ" dirty="0" smtClean="0">
                <a:solidFill>
                  <a:schemeClr val="bg1"/>
                </a:solidFill>
              </a:rPr>
            </a:br>
            <a:endParaRPr lang="cs-CZ" altLang="cs-CZ" dirty="0">
              <a:solidFill>
                <a:schemeClr val="bg1"/>
              </a:solidFill>
            </a:endParaRPr>
          </a:p>
          <a:p>
            <a:pPr algn="l" eaLnBrk="1" hangingPunct="1">
              <a:buFontTx/>
              <a:buNone/>
            </a:pPr>
            <a:r>
              <a:rPr lang="cs-CZ" altLang="cs-CZ" dirty="0">
                <a:solidFill>
                  <a:schemeClr val="bg1"/>
                </a:solidFill>
              </a:rPr>
              <a:t>6. </a:t>
            </a:r>
            <a:r>
              <a:rPr lang="cs-CZ" altLang="cs-CZ" u="sng" dirty="0">
                <a:solidFill>
                  <a:schemeClr val="bg1"/>
                </a:solidFill>
              </a:rPr>
              <a:t>OČNÍ KONTAKT</a:t>
            </a:r>
            <a:br>
              <a:rPr lang="cs-CZ" altLang="cs-CZ" u="sng" dirty="0">
                <a:solidFill>
                  <a:schemeClr val="bg1"/>
                </a:solidFill>
              </a:rPr>
            </a:br>
            <a:r>
              <a:rPr lang="cs-CZ" altLang="cs-CZ" dirty="0">
                <a:solidFill>
                  <a:schemeClr val="bg1"/>
                </a:solidFill>
              </a:rPr>
              <a:t>(udržujte kontakt s obecenstvem, můžete zjistit náladu publika)</a:t>
            </a:r>
            <a:endParaRPr lang="cs-CZ" altLang="cs-CZ" u="sng" dirty="0">
              <a:solidFill>
                <a:schemeClr val="bg1"/>
              </a:solidFill>
            </a:endParaRPr>
          </a:p>
        </p:txBody>
      </p:sp>
      <p:pic>
        <p:nvPicPr>
          <p:cNvPr id="27655" name="Picture 7" descr="oc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2067" y="5566870"/>
            <a:ext cx="1600200" cy="923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oc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9295" y="5566869"/>
            <a:ext cx="1600200" cy="923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71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fade">
                                      <p:cBhvr>
                                        <p:cTn id="7" dur="500"/>
                                        <p:tgtEl>
                                          <p:spTgt spid="27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4">
                                            <p:txEl>
                                              <p:pRg st="1" end="1"/>
                                            </p:txEl>
                                          </p:spTgt>
                                        </p:tgtEl>
                                        <p:attrNameLst>
                                          <p:attrName>style.visibility</p:attrName>
                                        </p:attrNameLst>
                                      </p:cBhvr>
                                      <p:to>
                                        <p:strVal val="visible"/>
                                      </p:to>
                                    </p:set>
                                    <p:animEffect transition="in" filter="fade">
                                      <p:cBhvr>
                                        <p:cTn id="12" dur="500"/>
                                        <p:tgtEl>
                                          <p:spTgt spid="276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93226315"/>
              </p:ext>
            </p:extLst>
          </p:nvPr>
        </p:nvGraphicFramePr>
        <p:xfrm>
          <a:off x="1059785" y="1596540"/>
          <a:ext cx="7024430" cy="4733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90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311150" y="1901950"/>
            <a:ext cx="854392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2800">
                <a:solidFill>
                  <a:schemeClr val="tx1"/>
                </a:solidFill>
                <a:latin typeface="Arial" panose="020B0604020202020204" pitchFamily="34" charset="0"/>
              </a:defRPr>
            </a:lvl2pPr>
            <a:lvl3pPr marL="1143000" indent="-228600" algn="ctr">
              <a:spcBef>
                <a:spcPct val="20000"/>
              </a:spcBef>
              <a:buChar char="•"/>
              <a:defRPr sz="2400">
                <a:solidFill>
                  <a:schemeClr val="tx1"/>
                </a:solidFill>
                <a:latin typeface="Arial" panose="020B0604020202020204" pitchFamily="34" charset="0"/>
              </a:defRPr>
            </a:lvl3pPr>
            <a:lvl4pPr marL="1600200" indent="-228600" algn="ctr">
              <a:spcBef>
                <a:spcPct val="20000"/>
              </a:spcBef>
              <a:buChar char="–"/>
              <a:defRPr sz="2000">
                <a:solidFill>
                  <a:schemeClr val="tx1"/>
                </a:solidFill>
                <a:latin typeface="Arial" panose="020B0604020202020204" pitchFamily="34" charset="0"/>
              </a:defRPr>
            </a:lvl4pPr>
            <a:lvl5pPr marL="2057400" indent="-228600" algn="ctr">
              <a:spcBef>
                <a:spcPct val="20000"/>
              </a:spcBef>
              <a:buChar char="»"/>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buFontTx/>
              <a:buNone/>
            </a:pPr>
            <a:r>
              <a:rPr lang="cs-CZ" altLang="cs-CZ" dirty="0">
                <a:solidFill>
                  <a:schemeClr val="bg1"/>
                </a:solidFill>
              </a:rPr>
              <a:t>  	7. </a:t>
            </a:r>
            <a:r>
              <a:rPr lang="cs-CZ" altLang="cs-CZ" u="sng" dirty="0">
                <a:solidFill>
                  <a:schemeClr val="bg1"/>
                </a:solidFill>
              </a:rPr>
              <a:t>VOLBA OSVĚTLENÍ</a:t>
            </a:r>
            <a:br>
              <a:rPr lang="cs-CZ" altLang="cs-CZ" u="sng" dirty="0">
                <a:solidFill>
                  <a:schemeClr val="bg1"/>
                </a:solidFill>
              </a:rPr>
            </a:br>
            <a:r>
              <a:rPr lang="cs-CZ" altLang="cs-CZ" dirty="0">
                <a:solidFill>
                  <a:schemeClr val="bg1"/>
                </a:solidFill>
              </a:rPr>
              <a:t>     (nejvhodnější je částečné zatemnění,    	   </a:t>
            </a:r>
            <a:r>
              <a:rPr lang="cs-CZ" altLang="cs-CZ" dirty="0" smtClean="0">
                <a:solidFill>
                  <a:schemeClr val="bg1"/>
                </a:solidFill>
              </a:rPr>
              <a:t>dobré </a:t>
            </a:r>
            <a:r>
              <a:rPr lang="cs-CZ" altLang="cs-CZ" dirty="0">
                <a:solidFill>
                  <a:schemeClr val="bg1"/>
                </a:solidFill>
              </a:rPr>
              <a:t>je zjistit předem</a:t>
            </a:r>
            <a:r>
              <a:rPr lang="cs-CZ" altLang="cs-CZ" dirty="0" smtClean="0">
                <a:solidFill>
                  <a:schemeClr val="bg1"/>
                </a:solidFill>
              </a:rPr>
              <a:t>)</a:t>
            </a:r>
          </a:p>
          <a:p>
            <a:pPr algn="l" eaLnBrk="1" hangingPunct="1">
              <a:buFontTx/>
              <a:buNone/>
            </a:pPr>
            <a:r>
              <a:rPr lang="cs-CZ" altLang="cs-CZ" dirty="0">
                <a:solidFill>
                  <a:schemeClr val="bg1"/>
                </a:solidFill>
              </a:rPr>
              <a:t/>
            </a:r>
            <a:br>
              <a:rPr lang="cs-CZ" altLang="cs-CZ" dirty="0">
                <a:solidFill>
                  <a:schemeClr val="bg1"/>
                </a:solidFill>
              </a:rPr>
            </a:br>
            <a:r>
              <a:rPr lang="cs-CZ" altLang="cs-CZ" dirty="0">
                <a:solidFill>
                  <a:schemeClr val="bg1"/>
                </a:solidFill>
              </a:rPr>
              <a:t>8. </a:t>
            </a:r>
            <a:r>
              <a:rPr lang="cs-CZ" altLang="cs-CZ" u="sng" dirty="0">
                <a:solidFill>
                  <a:schemeClr val="bg1"/>
                </a:solidFill>
              </a:rPr>
              <a:t>PROFESIONÁLNÍ VYSTUPOVÁNÍ</a:t>
            </a:r>
            <a:br>
              <a:rPr lang="cs-CZ" altLang="cs-CZ" u="sng" dirty="0">
                <a:solidFill>
                  <a:schemeClr val="bg1"/>
                </a:solidFill>
              </a:rPr>
            </a:br>
            <a:r>
              <a:rPr lang="cs-CZ" altLang="cs-CZ" dirty="0">
                <a:solidFill>
                  <a:schemeClr val="bg1"/>
                </a:solidFill>
              </a:rPr>
              <a:t>	  (spisovné výrazy, úsměv)</a:t>
            </a:r>
          </a:p>
        </p:txBody>
      </p:sp>
    </p:spTree>
    <p:extLst>
      <p:ext uri="{BB962C8B-B14F-4D97-AF65-F5344CB8AC3E}">
        <p14:creationId xmlns:p14="http://schemas.microsoft.com/office/powerpoint/2010/main" val="188706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fade">
                                      <p:cBhvr>
                                        <p:cTn id="7" dur="500"/>
                                        <p:tgtEl>
                                          <p:spTgt spid="286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7">
                                            <p:txEl>
                                              <p:pRg st="1" end="1"/>
                                            </p:txEl>
                                          </p:spTgt>
                                        </p:tgtEl>
                                        <p:attrNameLst>
                                          <p:attrName>style.visibility</p:attrName>
                                        </p:attrNameLst>
                                      </p:cBhvr>
                                      <p:to>
                                        <p:strVal val="visible"/>
                                      </p:to>
                                    </p:set>
                                    <p:animEffect transition="in" filter="fade">
                                      <p:cBhvr>
                                        <p:cTn id="10"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1823310" y="2054655"/>
            <a:ext cx="5497380" cy="320680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5400" dirty="0" smtClean="0"/>
              <a:t>PŘÍPRAVA</a:t>
            </a:r>
            <a:endParaRPr lang="cs-CZ" sz="5400" dirty="0"/>
          </a:p>
        </p:txBody>
      </p:sp>
    </p:spTree>
    <p:extLst>
      <p:ext uri="{BB962C8B-B14F-4D97-AF65-F5344CB8AC3E}">
        <p14:creationId xmlns:p14="http://schemas.microsoft.com/office/powerpoint/2010/main" val="365689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943517" y="1749245"/>
            <a:ext cx="7715250" cy="4581150"/>
          </a:xfrm>
        </p:spPr>
        <p:txBody>
          <a:bodyPr>
            <a:normAutofit/>
          </a:bodyPr>
          <a:lstStyle/>
          <a:p>
            <a:pPr marL="609600" indent="-609600" algn="l" eaLnBrk="1" hangingPunct="1">
              <a:buFontTx/>
              <a:buNone/>
            </a:pPr>
            <a:r>
              <a:rPr lang="cs-CZ" altLang="cs-CZ" sz="3200" dirty="0" smtClean="0"/>
              <a:t>1. </a:t>
            </a:r>
            <a:r>
              <a:rPr lang="cs-CZ" altLang="cs-CZ" sz="3200" u="sng" dirty="0" smtClean="0"/>
              <a:t>CÍL PREZENTACE</a:t>
            </a:r>
            <a:r>
              <a:rPr lang="cs-CZ" altLang="cs-CZ" sz="3200" dirty="0" smtClean="0"/>
              <a:t/>
            </a:r>
            <a:br>
              <a:rPr lang="cs-CZ" altLang="cs-CZ" sz="3200" dirty="0" smtClean="0"/>
            </a:br>
            <a:r>
              <a:rPr lang="cs-CZ" altLang="cs-CZ" sz="3200" dirty="0" smtClean="0"/>
              <a:t>(prezentace musí být přizpůsobená vašemu cíli)</a:t>
            </a:r>
            <a:br>
              <a:rPr lang="cs-CZ" altLang="cs-CZ" sz="3200" dirty="0" smtClean="0"/>
            </a:br>
            <a:r>
              <a:rPr lang="cs-CZ" altLang="cs-CZ" sz="3200" dirty="0" smtClean="0"/>
              <a:t> </a:t>
            </a:r>
          </a:p>
          <a:p>
            <a:pPr marL="609600" indent="-609600" algn="l" eaLnBrk="1" hangingPunct="1">
              <a:buFontTx/>
              <a:buNone/>
            </a:pPr>
            <a:r>
              <a:rPr lang="cs-CZ" altLang="cs-CZ" sz="3200" dirty="0" smtClean="0"/>
              <a:t>2. </a:t>
            </a:r>
            <a:r>
              <a:rPr lang="cs-CZ" altLang="cs-CZ" sz="3200" u="sng" dirty="0" smtClean="0"/>
              <a:t>POZNÁNÍ PUBLIKA</a:t>
            </a:r>
            <a:r>
              <a:rPr lang="cs-CZ" altLang="cs-CZ" sz="3200" dirty="0" smtClean="0"/>
              <a:t/>
            </a:r>
            <a:br>
              <a:rPr lang="cs-CZ" altLang="cs-CZ" sz="3200" dirty="0" smtClean="0"/>
            </a:br>
            <a:r>
              <a:rPr lang="cs-CZ" altLang="cs-CZ" sz="3200" dirty="0" smtClean="0"/>
              <a:t>(prezentaci je nutné přizpůsobit možnostem publika – nesmí být příliš </a:t>
            </a:r>
            <a:r>
              <a:rPr lang="cs-CZ" altLang="cs-CZ" sz="3200" dirty="0" smtClean="0"/>
              <a:t>složitá, </a:t>
            </a:r>
            <a:r>
              <a:rPr lang="cs-CZ" altLang="cs-CZ" sz="3200" dirty="0" smtClean="0"/>
              <a:t>ani příliš jednoduchá)</a:t>
            </a:r>
            <a:r>
              <a:rPr lang="cs-CZ" altLang="cs-CZ" dirty="0" smtClean="0"/>
              <a:t/>
            </a:r>
            <a:br>
              <a:rPr lang="cs-CZ" altLang="cs-CZ" dirty="0" smtClean="0"/>
            </a:br>
            <a:endParaRPr lang="cs-CZ" altLang="cs-CZ" dirty="0" smtClean="0"/>
          </a:p>
        </p:txBody>
      </p:sp>
    </p:spTree>
    <p:extLst>
      <p:ext uri="{BB962C8B-B14F-4D97-AF65-F5344CB8AC3E}">
        <p14:creationId xmlns:p14="http://schemas.microsoft.com/office/powerpoint/2010/main" val="153122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907080" y="1749245"/>
            <a:ext cx="8072437" cy="4581150"/>
          </a:xfrm>
        </p:spPr>
        <p:txBody>
          <a:bodyPr>
            <a:normAutofit/>
          </a:bodyPr>
          <a:lstStyle/>
          <a:p>
            <a:pPr marL="609600" indent="-609600" algn="l" eaLnBrk="1" hangingPunct="1">
              <a:buFontTx/>
              <a:buNone/>
            </a:pPr>
            <a:r>
              <a:rPr lang="cs-CZ" altLang="cs-CZ" sz="3200" dirty="0" smtClean="0"/>
              <a:t>3. </a:t>
            </a:r>
            <a:r>
              <a:rPr lang="cs-CZ" altLang="cs-CZ" sz="3200" u="sng" dirty="0" smtClean="0"/>
              <a:t>FAKTICKÝ OBSAH</a:t>
            </a:r>
            <a:r>
              <a:rPr lang="cs-CZ" altLang="cs-CZ" sz="3200" dirty="0" smtClean="0"/>
              <a:t/>
            </a:r>
            <a:br>
              <a:rPr lang="cs-CZ" altLang="cs-CZ" sz="3200" dirty="0" smtClean="0"/>
            </a:br>
            <a:r>
              <a:rPr lang="cs-CZ" altLang="cs-CZ" sz="3200" dirty="0" smtClean="0"/>
              <a:t>(prezentace musí vycházet z konkrétních údajů, na které se pak nabalují další vrstvy)</a:t>
            </a:r>
            <a:br>
              <a:rPr lang="cs-CZ" altLang="cs-CZ" sz="3200" dirty="0" smtClean="0"/>
            </a:br>
            <a:endParaRPr lang="cs-CZ" altLang="cs-CZ" sz="3200" dirty="0" smtClean="0"/>
          </a:p>
          <a:p>
            <a:pPr marL="609600" indent="-609600" algn="l" eaLnBrk="1" hangingPunct="1">
              <a:buFontTx/>
              <a:buNone/>
            </a:pPr>
            <a:r>
              <a:rPr lang="cs-CZ" altLang="cs-CZ" sz="3200" dirty="0" smtClean="0"/>
              <a:t>4. </a:t>
            </a:r>
            <a:r>
              <a:rPr lang="cs-CZ" altLang="cs-CZ" sz="3200" u="sng" dirty="0" smtClean="0"/>
              <a:t>JEDNODUCHOST</a:t>
            </a:r>
            <a:br>
              <a:rPr lang="cs-CZ" altLang="cs-CZ" sz="3200" u="sng" dirty="0" smtClean="0"/>
            </a:br>
            <a:r>
              <a:rPr lang="cs-CZ" altLang="cs-CZ" sz="3200" dirty="0" smtClean="0"/>
              <a:t>(</a:t>
            </a:r>
            <a:r>
              <a:rPr lang="cs-CZ" altLang="cs-CZ" sz="3200" dirty="0" smtClean="0"/>
              <a:t>rozmyslete, </a:t>
            </a:r>
            <a:r>
              <a:rPr lang="cs-CZ" altLang="cs-CZ" sz="3200" dirty="0" smtClean="0"/>
              <a:t>co umístit, a co ne. Které jsou tři nejdůležitější věci, které by si měli posluchači zapamatovat?)</a:t>
            </a:r>
          </a:p>
        </p:txBody>
      </p:sp>
    </p:spTree>
    <p:extLst>
      <p:ext uri="{BB962C8B-B14F-4D97-AF65-F5344CB8AC3E}">
        <p14:creationId xmlns:p14="http://schemas.microsoft.com/office/powerpoint/2010/main" val="2770221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body" idx="1"/>
          </p:nvPr>
        </p:nvSpPr>
        <p:spPr>
          <a:xfrm>
            <a:off x="906463" y="1749245"/>
            <a:ext cx="7929562" cy="4581150"/>
          </a:xfrm>
        </p:spPr>
        <p:txBody>
          <a:bodyPr>
            <a:normAutofit/>
          </a:bodyPr>
          <a:lstStyle/>
          <a:p>
            <a:pPr marL="609600" indent="-609600" algn="l" eaLnBrk="1" hangingPunct="1">
              <a:buFontTx/>
              <a:buNone/>
            </a:pPr>
            <a:r>
              <a:rPr lang="cs-CZ" altLang="cs-CZ" sz="3200" dirty="0" smtClean="0"/>
              <a:t>5. </a:t>
            </a:r>
            <a:r>
              <a:rPr lang="cs-CZ" altLang="cs-CZ" sz="3200" u="sng" dirty="0" smtClean="0"/>
              <a:t>KONCEPT</a:t>
            </a:r>
            <a:r>
              <a:rPr lang="cs-CZ" altLang="cs-CZ" sz="3200" dirty="0" smtClean="0"/>
              <a:t/>
            </a:r>
            <a:br>
              <a:rPr lang="cs-CZ" altLang="cs-CZ" sz="3200" dirty="0" smtClean="0"/>
            </a:br>
            <a:r>
              <a:rPr lang="cs-CZ" altLang="cs-CZ" sz="3200" dirty="0" smtClean="0"/>
              <a:t>(příprava na papíře nebo na tabuli, rozvrhnout si data, nápady, poznámky, …)</a:t>
            </a:r>
            <a:br>
              <a:rPr lang="cs-CZ" altLang="cs-CZ" sz="3200" dirty="0" smtClean="0"/>
            </a:br>
            <a:endParaRPr lang="cs-CZ" altLang="cs-CZ" sz="3200" dirty="0" smtClean="0"/>
          </a:p>
          <a:p>
            <a:pPr marL="609600" indent="-609600" algn="l" eaLnBrk="1" hangingPunct="1">
              <a:buFontTx/>
              <a:buNone/>
            </a:pPr>
            <a:r>
              <a:rPr lang="cs-CZ" altLang="cs-CZ" sz="3200" dirty="0" smtClean="0"/>
              <a:t>6. </a:t>
            </a:r>
            <a:r>
              <a:rPr lang="cs-CZ" altLang="cs-CZ" sz="3200" u="sng" dirty="0" smtClean="0"/>
              <a:t>JASNÁ STRUKTURA</a:t>
            </a:r>
            <a:br>
              <a:rPr lang="cs-CZ" altLang="cs-CZ" sz="3200" u="sng" dirty="0" smtClean="0"/>
            </a:br>
            <a:r>
              <a:rPr lang="cs-CZ" altLang="cs-CZ" sz="3200" dirty="0" smtClean="0"/>
              <a:t>(části projevu a jednotlivé snímky na sebe musí logicky navazovat, nesmí se „přeskakovat“ mezi tématy)</a:t>
            </a:r>
            <a:r>
              <a:rPr lang="cs-CZ" altLang="cs-CZ" dirty="0" smtClean="0"/>
              <a:t/>
            </a:r>
            <a:br>
              <a:rPr lang="cs-CZ" altLang="cs-CZ" dirty="0" smtClean="0"/>
            </a:br>
            <a:endParaRPr lang="cs-CZ" altLang="cs-CZ" dirty="0" smtClean="0"/>
          </a:p>
        </p:txBody>
      </p:sp>
    </p:spTree>
    <p:extLst>
      <p:ext uri="{BB962C8B-B14F-4D97-AF65-F5344CB8AC3E}">
        <p14:creationId xmlns:p14="http://schemas.microsoft.com/office/powerpoint/2010/main" val="806624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906463" y="1596540"/>
            <a:ext cx="7786687" cy="4525962"/>
          </a:xfrm>
        </p:spPr>
        <p:txBody>
          <a:bodyPr>
            <a:normAutofit/>
          </a:bodyPr>
          <a:lstStyle/>
          <a:p>
            <a:pPr marL="609600" indent="-609600" algn="l" eaLnBrk="1" hangingPunct="1">
              <a:buFontTx/>
              <a:buNone/>
            </a:pPr>
            <a:r>
              <a:rPr lang="cs-CZ" altLang="cs-CZ" sz="3200" dirty="0" smtClean="0"/>
              <a:t>7. </a:t>
            </a:r>
            <a:r>
              <a:rPr lang="cs-CZ" altLang="cs-CZ" sz="3200" u="sng" dirty="0" smtClean="0"/>
              <a:t>ZKRÁCENÍ / HLAVNÍ BODY</a:t>
            </a:r>
            <a:r>
              <a:rPr lang="cs-CZ" altLang="cs-CZ" sz="3200" dirty="0" smtClean="0"/>
              <a:t/>
            </a:r>
            <a:br>
              <a:rPr lang="cs-CZ" altLang="cs-CZ" sz="3200" dirty="0" smtClean="0"/>
            </a:br>
            <a:r>
              <a:rPr lang="cs-CZ" altLang="cs-CZ" sz="3200" dirty="0" smtClean="0"/>
              <a:t>(jak lze zkrátit prezentaci na polovinu? Které body jsou naprosto nezbytné?)</a:t>
            </a:r>
            <a:br>
              <a:rPr lang="cs-CZ" altLang="cs-CZ" sz="3200" dirty="0" smtClean="0"/>
            </a:br>
            <a:endParaRPr lang="cs-CZ" altLang="cs-CZ" sz="3200" dirty="0" smtClean="0"/>
          </a:p>
          <a:p>
            <a:pPr marL="609600" indent="-609600" algn="l" eaLnBrk="1" hangingPunct="1">
              <a:buFontTx/>
              <a:buNone/>
            </a:pPr>
            <a:r>
              <a:rPr lang="cs-CZ" altLang="cs-CZ" sz="3200" dirty="0" smtClean="0"/>
              <a:t>8. </a:t>
            </a:r>
            <a:r>
              <a:rPr lang="cs-CZ" altLang="cs-CZ" sz="3200" u="sng" dirty="0" smtClean="0"/>
              <a:t>OTÁZKY</a:t>
            </a:r>
            <a:r>
              <a:rPr lang="cs-CZ" altLang="cs-CZ" sz="3200" dirty="0" smtClean="0"/>
              <a:t/>
            </a:r>
            <a:br>
              <a:rPr lang="cs-CZ" altLang="cs-CZ" sz="3200" dirty="0" smtClean="0"/>
            </a:br>
            <a:r>
              <a:rPr lang="cs-CZ" altLang="cs-CZ" sz="3200" dirty="0" smtClean="0"/>
              <a:t>(zamyslete se nad očekávanými otázkami, připravte si odpovědi)</a:t>
            </a:r>
          </a:p>
        </p:txBody>
      </p:sp>
    </p:spTree>
    <p:extLst>
      <p:ext uri="{BB962C8B-B14F-4D97-AF65-F5344CB8AC3E}">
        <p14:creationId xmlns:p14="http://schemas.microsoft.com/office/powerpoint/2010/main" val="255775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906463" y="1749245"/>
            <a:ext cx="8143875" cy="4525962"/>
          </a:xfrm>
        </p:spPr>
        <p:txBody>
          <a:bodyPr>
            <a:normAutofit/>
          </a:bodyPr>
          <a:lstStyle/>
          <a:p>
            <a:pPr marL="609600" indent="-609600" algn="l" eaLnBrk="1" hangingPunct="1">
              <a:buFontTx/>
              <a:buNone/>
            </a:pPr>
            <a:r>
              <a:rPr lang="cs-CZ" altLang="cs-CZ" sz="3200" dirty="0" smtClean="0"/>
              <a:t>9. </a:t>
            </a:r>
            <a:r>
              <a:rPr lang="cs-CZ" altLang="cs-CZ" sz="3200" u="sng" dirty="0" smtClean="0"/>
              <a:t>UMĚNÍ VYPRÁVĚT</a:t>
            </a:r>
            <a:br>
              <a:rPr lang="cs-CZ" altLang="cs-CZ" sz="3200" u="sng" dirty="0" smtClean="0"/>
            </a:br>
            <a:r>
              <a:rPr lang="cs-CZ" altLang="cs-CZ" sz="3200" dirty="0" smtClean="0"/>
              <a:t>(</a:t>
            </a:r>
            <a:r>
              <a:rPr lang="cs-CZ" altLang="cs-CZ" sz="3200" dirty="0" smtClean="0"/>
              <a:t>způsob</a:t>
            </a:r>
            <a:r>
              <a:rPr lang="cs-CZ" altLang="cs-CZ" sz="3200" dirty="0" smtClean="0"/>
              <a:t>, </a:t>
            </a:r>
            <a:r>
              <a:rPr lang="cs-CZ" altLang="cs-CZ" sz="3200" dirty="0" smtClean="0"/>
              <a:t>aby prezentace utkvěla v paměti, je ozdobit ji příběhem, vtipem, historkou, …)</a:t>
            </a:r>
            <a:br>
              <a:rPr lang="cs-CZ" altLang="cs-CZ" sz="3200" dirty="0" smtClean="0"/>
            </a:br>
            <a:endParaRPr lang="cs-CZ" altLang="cs-CZ" sz="3200" dirty="0" smtClean="0"/>
          </a:p>
          <a:p>
            <a:pPr marL="609600" indent="-609600" algn="l" eaLnBrk="1" hangingPunct="1">
              <a:buFontTx/>
              <a:buNone/>
            </a:pPr>
            <a:r>
              <a:rPr lang="cs-CZ" altLang="cs-CZ" sz="3200" dirty="0" smtClean="0"/>
              <a:t>10. </a:t>
            </a:r>
            <a:r>
              <a:rPr lang="cs-CZ" altLang="cs-CZ" sz="3200" u="sng" dirty="0" smtClean="0"/>
              <a:t>SEBEDŮVĚRA</a:t>
            </a:r>
            <a:br>
              <a:rPr lang="cs-CZ" altLang="cs-CZ" sz="3200" u="sng" dirty="0" smtClean="0"/>
            </a:br>
            <a:r>
              <a:rPr lang="cs-CZ" altLang="cs-CZ" sz="3200" dirty="0" smtClean="0"/>
              <a:t>(budete méně nervózní, pokud víte, že jste pro přípravu nemohli udělat více, než jste udělali)</a:t>
            </a:r>
            <a:endParaRPr lang="cs-CZ" altLang="cs-CZ" sz="3200" u="sng" dirty="0" smtClean="0"/>
          </a:p>
        </p:txBody>
      </p:sp>
    </p:spTree>
    <p:extLst>
      <p:ext uri="{BB962C8B-B14F-4D97-AF65-F5344CB8AC3E}">
        <p14:creationId xmlns:p14="http://schemas.microsoft.com/office/powerpoint/2010/main" val="183330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1823310" y="2054655"/>
            <a:ext cx="5497380" cy="320680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5400" dirty="0" smtClean="0"/>
              <a:t>PROVEDENÍ</a:t>
            </a:r>
            <a:endParaRPr lang="cs-CZ" sz="5400" dirty="0"/>
          </a:p>
        </p:txBody>
      </p:sp>
    </p:spTree>
    <p:extLst>
      <p:ext uri="{BB962C8B-B14F-4D97-AF65-F5344CB8AC3E}">
        <p14:creationId xmlns:p14="http://schemas.microsoft.com/office/powerpoint/2010/main" val="1071906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822</Words>
  <Application>Microsoft Office PowerPoint</Application>
  <PresentationFormat>Předvádění na obrazovce (4:3)</PresentationFormat>
  <Paragraphs>112</Paragraphs>
  <Slides>20</Slides>
  <Notes>15</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Office Theme</vt:lpstr>
      <vt:lpstr>PRAVIDLA PREZENTOVÁNÍ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Vašinková</cp:lastModifiedBy>
  <cp:revision>39</cp:revision>
  <dcterms:created xsi:type="dcterms:W3CDTF">2013-08-21T19:17:07Z</dcterms:created>
  <dcterms:modified xsi:type="dcterms:W3CDTF">2016-01-02T15:31:49Z</dcterms:modified>
</cp:coreProperties>
</file>