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1" r:id="rId7"/>
    <p:sldId id="265" r:id="rId8"/>
    <p:sldId id="262" r:id="rId9"/>
    <p:sldId id="266" r:id="rId10"/>
    <p:sldId id="267" r:id="rId11"/>
    <p:sldId id="263" r:id="rId12"/>
    <p:sldId id="264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C2322-48D1-4327-81A2-4E07D53F9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6476C4-85AD-4A29-A7EA-EC9876597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EB2D8C-7C7F-4472-8FB2-A956A235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C2EA91-2AC8-4B3E-81D0-FEDE88CC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23003E-6B3D-4795-A7F2-F3A7B0EF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153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16A0F-F832-4DEF-BFE1-15F64129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90A7195-C76F-4C43-83C8-CBED2B0B9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8F2D02-B3A5-492F-B87F-CC54DCB5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BD59B-455A-4B03-AC50-56F034A7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991426-5DEF-4960-8635-088CC09A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341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AC3148-5901-4B83-B3FD-F9CED3022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46AAD8-831F-4132-B416-38D8C79E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6B32AC-861E-4546-9D87-DE6E8774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6B5C82-9B1F-4C20-8CA8-84050E2B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F09EC8-A9A1-407A-B9E4-3ABBD0EF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4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700CA-D263-4878-8881-8FC159AE1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227944-4146-41F1-9846-1735CD48B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AB4D4D-4D13-4173-84D4-DF6341A7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3D715F-2A47-4674-B929-D05860F8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3B1C2D-7788-4718-BB9D-601F9182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660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C883E3-75C4-4A34-A42E-4F94120C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88423-409F-4B58-85F7-2896855E3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B04932-3711-4C0E-9CCB-A46171D8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7795A5-CD5F-4531-A46B-604270B0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085331-39F4-4C53-BB28-A9B6678C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91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08560-87B3-4779-AA15-7950B2AE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EE9207-1D07-4480-99DE-695CE3EE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4C3E4D-A92B-47FB-B2EE-CCE08276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1A9CF6-2352-4C33-92B3-CB5DEA87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83C2B0-E1D0-4D04-BAAB-C19F9DAF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909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A9AFF-D260-4A63-9B89-AD450A0F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829E37-3FC4-4C5A-8CDA-447169959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5F8807-1E55-4107-84C8-A7A26364E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884B469-5409-49B0-8F31-F5BD957C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E7D67E-76CD-451F-BDDE-65DCB9A5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8218D6-62F2-4164-84C2-53E18255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713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4F795-23B7-41BF-B6B4-6882AD004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F83D1D-C0C0-40CD-B43D-8429385F0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20B4E4-FB00-4BFD-B589-B48CA6F53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EA0D5B-01FD-487F-A3B3-AC2D8DF03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F7FD6C-C5F2-400E-9C97-0401D70B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13EB760-B8FF-4C6C-99A5-9FD6D02E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9F8C0A4-1131-4C32-A383-1BAF90E0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D5DBE24-7FF2-4EC0-A7BD-840746E1E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451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BC63F-0B6A-4865-B4F3-11A76EA63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9212C1-373C-422D-9086-54315174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3EAF4E-A115-40B8-8180-F3E0BE21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C85909-8A68-43E9-B5D4-E1D7E39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56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B922DA6-0CE5-4280-94DE-E9431907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B4EDA2-FA7E-41B9-BC13-C0FDD722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9D955E-D112-4CE7-887A-FDD74CAA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905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BB92B-CCD4-4D9D-87A1-C549B791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20E092-84F4-4770-AA6B-901F47E44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8A981E-00C9-4E58-880E-C01EA1F70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81190A-307A-4F11-8225-01D87F520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7B6D77-AEE5-4BF4-875E-EBB4C1DA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707F93-0D63-423D-81E9-4F23364B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76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726C5-A2D9-494A-9368-BA98DD83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A019BD-F46A-4FE4-8614-0EAE8812B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4DEB7E-AE30-46DE-A072-91DFC4FD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A498A5-2944-4443-B87B-BD4F0373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D767B4-3DD2-4E50-9F48-B2CAE5EB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21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BE717-AAF7-4790-9580-E5D9566C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39D053C-A2CD-4D2A-BAC2-8E4726267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D335D3-3489-4F7F-BC57-81012AD03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5126B8-02E2-484C-9D4B-9BDADCDB6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C9D018-2951-4C20-952F-D3D7AF04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E7C78E-E036-4D09-A42F-05F1465A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2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B6487-A021-44C8-BF5B-34943509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97B681-0FF3-46C2-96D1-A648C7108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5C814E-655D-4C67-9A6C-84CBAB2F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083608-E38C-4F50-BAF9-5CDFBDC9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9C51A8-0C54-40D2-8D21-759E7465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11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3FC0805-2140-4381-8AF2-CEF10EC71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8660A32-6CE4-4E94-B367-86511DB9E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41120A-D35B-45BA-9A1A-11F108626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FCE66C-C98D-434D-8B34-F8A5DEE0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18F4C8-186A-430D-BC8B-ADE721A5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75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B5FF5-8317-4EF9-9942-7CD892D8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FC8BB2-CF1F-4DE1-AB3F-B9A1B7358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258F16-045C-4A44-A919-ED2D28BD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A289A9-EB8A-4A02-92AA-BC3EFB22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2A04B0-5DE2-41EE-AD3C-BA511D31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40728-8427-4CFA-87ED-5C6EE343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F3035B-3E69-4717-A951-433D15704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E0C044-3463-4AD6-95E5-D0AE5D928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4A6AA7-3A1D-4499-9585-06040CAF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C99C6F-B5CC-4D54-8D9D-F8B3BBC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08DE75-5F09-43DB-A3DC-D979DF65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85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31824-2613-4F29-8068-8B98FF8D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5E64CF-D51C-43B9-B0BE-1E236037D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37A-8616-4465-A084-FB88D05F4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C36248-B248-45BF-869B-DEB2E5AC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1C692E-E1E6-450B-BCD3-21189FB16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34A272-7FA2-4B05-80B4-65D212EC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62D4F0-471F-492E-B9B1-98673881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F2C4D5A-4193-481D-90BF-34397BB3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33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1B783-21DB-4674-A1C1-AFD1CFED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7443C3-7073-4BF0-84BC-14E5BFC7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57EE30-FF19-41DC-90D1-7C014398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5FD924-488A-4BFB-B2E0-BA32113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75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10CE85D-AD16-4901-A2A3-A0685A91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5C5496-8EF3-4FA1-BDEC-89B0C47A6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73D58F-03AD-4BAE-A45A-F11B267E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06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43674-16F6-4B9B-80D2-B499B969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10975-F4D1-42AA-A4D7-E660F83C3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FCC4FEA-F665-4168-9154-2B36C6DDF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EC3292-6BBA-41ED-8033-F95B592B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E45B3A-C7A8-47FC-8C56-D42EDAA9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8D5105-8D08-4DDA-8BD7-57DE5AA2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65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E6045B-FE2E-4C72-ABBB-DF590C60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B7F3A4-2B11-42ED-9AF1-B99FECF83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C5942B-6620-4357-909A-8FFA44613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CC9158-918C-4A00-917D-8DFC8704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1DCD4A-54FB-46CA-AB2F-0E44F001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2C01B1-710B-4E04-B279-DB7F18F3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2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5FC3110-FCC4-4EA3-A722-00EA6587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928D26-4CC5-472F-8D41-0AFA41EB1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FA6683-D968-474C-BCD8-C95A15100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098DD-2550-44C4-92C0-E33A50FB7771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BEF5C8-2CE2-426B-8F8D-4E8067941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11D532-B8DF-41A9-BE99-29E0B4040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7F58B-CDB2-4A87-B850-1992291E2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16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B858FDD-0E1D-4CCD-9B25-29F9F8B2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550119-8893-476C-B496-69C64DA55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CE5867-E322-418A-909A-311DE70EB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C6CE9-EBEF-4BA0-9D38-12A8BB55AA8F}" type="datetimeFigureOut">
              <a:rPr lang="cs-CZ" smtClean="0"/>
              <a:t>01.04.2019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7BE5BE-3312-4FB2-BC24-AADCE5901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A59E3D-82CA-47E6-BE67-189572290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A552D-7BEC-4612-AE83-453325EB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2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2.png"/><Relationship Id="rId26" Type="http://schemas.openxmlformats.org/officeDocument/2006/relationships/image" Target="../media/image168.png"/><Relationship Id="rId3" Type="http://schemas.openxmlformats.org/officeDocument/2006/relationships/image" Target="../media/image150.png"/><Relationship Id="rId21" Type="http://schemas.openxmlformats.org/officeDocument/2006/relationships/image" Target="../media/image165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1.png"/><Relationship Id="rId25" Type="http://schemas.openxmlformats.org/officeDocument/2006/relationships/image" Target="../media/image167.png"/><Relationship Id="rId33" Type="http://schemas.openxmlformats.org/officeDocument/2006/relationships/image" Target="../media/image173.png"/><Relationship Id="rId2" Type="http://schemas.openxmlformats.org/officeDocument/2006/relationships/image" Target="../media/image149.png"/><Relationship Id="rId16" Type="http://schemas.openxmlformats.org/officeDocument/2006/relationships/image" Target="../media/image1600.png"/><Relationship Id="rId20" Type="http://schemas.openxmlformats.org/officeDocument/2006/relationships/image" Target="../media/image164.png"/><Relationship Id="rId29" Type="http://schemas.openxmlformats.org/officeDocument/2006/relationships/image" Target="../media/image1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66.png"/><Relationship Id="rId32" Type="http://schemas.openxmlformats.org/officeDocument/2006/relationships/image" Target="../media/image172.png"/><Relationship Id="rId5" Type="http://schemas.openxmlformats.org/officeDocument/2006/relationships/image" Target="../media/image152.png"/><Relationship Id="rId15" Type="http://schemas.openxmlformats.org/officeDocument/2006/relationships/image" Target="../media/image1500.png"/><Relationship Id="rId23" Type="http://schemas.openxmlformats.org/officeDocument/2006/relationships/image" Target="../media/image1290.png"/><Relationship Id="rId28" Type="http://schemas.openxmlformats.org/officeDocument/2006/relationships/image" Target="../media/image1340.png"/><Relationship Id="rId10" Type="http://schemas.openxmlformats.org/officeDocument/2006/relationships/image" Target="../media/image157.png"/><Relationship Id="rId19" Type="http://schemas.openxmlformats.org/officeDocument/2006/relationships/image" Target="../media/image163.png"/><Relationship Id="rId31" Type="http://schemas.openxmlformats.org/officeDocument/2006/relationships/image" Target="../media/image1370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410.png"/><Relationship Id="rId22" Type="http://schemas.openxmlformats.org/officeDocument/2006/relationships/image" Target="../media/image1590.png"/><Relationship Id="rId27" Type="http://schemas.openxmlformats.org/officeDocument/2006/relationships/image" Target="../media/image169.png"/><Relationship Id="rId30" Type="http://schemas.openxmlformats.org/officeDocument/2006/relationships/image" Target="../media/image171.png"/><Relationship Id="rId8" Type="http://schemas.openxmlformats.org/officeDocument/2006/relationships/image" Target="../media/image1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92.JP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34" Type="http://schemas.openxmlformats.org/officeDocument/2006/relationships/image" Target="../media/image10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109.png"/><Relationship Id="rId8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26" Type="http://schemas.openxmlformats.org/officeDocument/2006/relationships/image" Target="../media/image135.png"/><Relationship Id="rId21" Type="http://schemas.openxmlformats.org/officeDocument/2006/relationships/image" Target="../media/image130.png"/><Relationship Id="rId34" Type="http://schemas.openxmlformats.org/officeDocument/2006/relationships/image" Target="../media/image143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7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png"/><Relationship Id="rId32" Type="http://schemas.openxmlformats.org/officeDocument/2006/relationships/image" Target="../media/image141.png"/><Relationship Id="rId37" Type="http://schemas.openxmlformats.org/officeDocument/2006/relationships/image" Target="../media/image146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png"/><Relationship Id="rId36" Type="http://schemas.openxmlformats.org/officeDocument/2006/relationships/image" Target="../media/image145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31" Type="http://schemas.openxmlformats.org/officeDocument/2006/relationships/image" Target="../media/image140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Relationship Id="rId27" Type="http://schemas.openxmlformats.org/officeDocument/2006/relationships/image" Target="../media/image136.png"/><Relationship Id="rId30" Type="http://schemas.openxmlformats.org/officeDocument/2006/relationships/image" Target="../media/image139.png"/><Relationship Id="rId35" Type="http://schemas.openxmlformats.org/officeDocument/2006/relationships/image" Target="../media/image144.png"/><Relationship Id="rId8" Type="http://schemas.openxmlformats.org/officeDocument/2006/relationships/image" Target="../media/image117.png"/><Relationship Id="rId3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4C29E-CDF5-4C7B-975E-F418C6FF2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28" y="2468880"/>
            <a:ext cx="11625943" cy="1393780"/>
          </a:xfrm>
        </p:spPr>
        <p:txBody>
          <a:bodyPr>
            <a:normAutofit/>
          </a:bodyPr>
          <a:lstStyle/>
          <a:p>
            <a:r>
              <a:rPr lang="cs-CZ" sz="7200" b="1" dirty="0">
                <a:solidFill>
                  <a:srgbClr val="00B050"/>
                </a:solidFill>
              </a:rPr>
              <a:t>PRŮSEČÍKY PŘÍMKY S TĚLESEM</a:t>
            </a:r>
          </a:p>
        </p:txBody>
      </p:sp>
    </p:spTree>
    <p:extLst>
      <p:ext uri="{BB962C8B-B14F-4D97-AF65-F5344CB8AC3E}">
        <p14:creationId xmlns:p14="http://schemas.microsoft.com/office/powerpoint/2010/main" val="348169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5933F1CA-1DC0-4B2F-8F0D-14F8DA15891A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0515600" cy="144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Musálková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DESKRIPTIVNÍ GEOMETRIE II pro 2. ročník SPŠ stavebních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4">
                <a:extLst>
                  <a:ext uri="{FF2B5EF4-FFF2-40B4-BE49-F238E27FC236}">
                    <a16:creationId xmlns:a16="http://schemas.microsoft.com/office/drawing/2014/main" id="{E1B8139E-E4BA-4BFF-BBAD-836735BC41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s-CZ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21/1.1.4.5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Zobrazte průsečíky přímky </a:t>
                </a:r>
                <a14:m>
                  <m:oMath xmlns:m="http://schemas.openxmlformats.org/officeDocument/2006/math"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𝑀𝑅</m:t>
                    </m:r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kde </a:t>
                </a:r>
                <a14:m>
                  <m:oMath xmlns:m="http://schemas.openxmlformats.org/officeDocument/2006/math"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1;5,8;7</m:t>
                        </m:r>
                      </m:e>
                    </m:d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  <m:d>
                      <m:dPr>
                        <m:begChr m:val="["/>
                        <m:endChr m:val="]"/>
                        <m:ctrlP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4;0;−3</m:t>
                        </m:r>
                      </m:e>
                    </m:d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s povrchem kosého kužele s podstavou v nárysně určenou středem </a:t>
                </a:r>
                <a14:m>
                  <m:oMath xmlns:m="http://schemas.openxmlformats.org/officeDocument/2006/math"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−1;0;6</m:t>
                        </m:r>
                      </m:e>
                    </m:d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 poloměrem </a:t>
                </a:r>
                <a14:m>
                  <m:oMath xmlns:m="http://schemas.openxmlformats.org/officeDocument/2006/math"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=3,5</m:t>
                    </m:r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Vrchol kužele je </a:t>
                </a:r>
                <a14:m>
                  <m:oMath xmlns:m="http://schemas.openxmlformats.org/officeDocument/2006/math">
                    <m:r>
                      <a:rPr kumimoji="0" lang="cs-CZ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begChr m:val="["/>
                        <m:endChr m:val="]"/>
                        <m:ctrlP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6;8;1,5</m:t>
                        </m:r>
                      </m:e>
                    </m:d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" name="Zástupný obsah 4">
                <a:extLst>
                  <a:ext uri="{FF2B5EF4-FFF2-40B4-BE49-F238E27FC236}">
                    <a16:creationId xmlns:a16="http://schemas.microsoft.com/office/drawing/2014/main" id="{E1B8139E-E4BA-4BFF-BBAD-836735BC4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  <a:blipFill>
                <a:blip r:embed="rId2"/>
                <a:stretch>
                  <a:fillRect l="-1058" r="-169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07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sp>
        <p:nvSpPr>
          <p:cNvPr id="3" name="Zástupný symbol pro obsah 3"/>
          <p:cNvSpPr txBox="1">
            <a:spLocks/>
          </p:cNvSpPr>
          <p:nvPr/>
        </p:nvSpPr>
        <p:spPr>
          <a:xfrm>
            <a:off x="6572573" y="275795"/>
            <a:ext cx="3237854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Konstrukce kužele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ástupný obsah 51">
                <a:extLst>
                  <a:ext uri="{FF2B5EF4-FFF2-40B4-BE49-F238E27FC236}">
                    <a16:creationId xmlns:a16="http://schemas.microsoft.com/office/drawing/2014/main" id="{20BCCA08-28A2-492F-83A4-E778F5ADBC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2573" y="895727"/>
                <a:ext cx="3036376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 Pomocná rovina </a:t>
                </a:r>
                <a14:m>
                  <m:oMath xmlns:m="http://schemas.openxmlformats.org/officeDocument/2006/math">
                    <m:r>
                      <a:rPr kumimoji="0" lang="cs-CZ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𝜚</m:t>
                    </m:r>
                  </m:oMath>
                </a14:m>
                <a:endPara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Zástupný obsah 51">
                <a:extLst>
                  <a:ext uri="{FF2B5EF4-FFF2-40B4-BE49-F238E27FC236}">
                    <a16:creationId xmlns:a16="http://schemas.microsoft.com/office/drawing/2014/main" id="{20BCCA08-28A2-492F-83A4-E778F5AD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573" y="895727"/>
                <a:ext cx="3036376" cy="360000"/>
              </a:xfrm>
              <a:prstGeom prst="rect">
                <a:avLst/>
              </a:prstGeom>
              <a:blipFill>
                <a:blip r:embed="rId14"/>
                <a:stretch>
                  <a:fillRect l="-2008" t="-25424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ástupný obsah 52">
            <a:extLst>
              <a:ext uri="{FF2B5EF4-FFF2-40B4-BE49-F238E27FC236}">
                <a16:creationId xmlns:a16="http://schemas.microsoft.com/office/drawing/2014/main" id="{366C244A-A85C-47D6-B3FA-5D147427ECA6}"/>
              </a:ext>
            </a:extLst>
          </p:cNvPr>
          <p:cNvSpPr txBox="1">
            <a:spLocks/>
          </p:cNvSpPr>
          <p:nvPr/>
        </p:nvSpPr>
        <p:spPr>
          <a:xfrm>
            <a:off x="6960030" y="1335659"/>
            <a:ext cx="3036376" cy="36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jde o vrcholovou rovinu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ástupný symbol pro obsah 31"/>
              <p:cNvSpPr txBox="1">
                <a:spLocks/>
              </p:cNvSpPr>
              <p:nvPr/>
            </p:nvSpPr>
            <p:spPr>
              <a:xfrm>
                <a:off x="6960030" y="1775591"/>
                <a:ext cx="3764797" cy="54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𝜚</m:t>
                    </m:r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𝑚𝑣</m:t>
                    </m:r>
                  </m:oMath>
                </a14:m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𝑉𝐿</m:t>
                    </m:r>
                  </m:oMath>
                </a14:m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kde </a:t>
                </a:r>
                <a14:m>
                  <m:oMath xmlns:m="http://schemas.openxmlformats.org/officeDocument/2006/math"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</m:oMath>
                </a14:m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je libovolný bod přímky </a:t>
                </a:r>
                <a14:m>
                  <m:oMath xmlns:m="http://schemas.openxmlformats.org/officeDocument/2006/math"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Zástupný symbol pro obsah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030" y="1775591"/>
                <a:ext cx="3764797" cy="540000"/>
              </a:xfrm>
              <a:prstGeom prst="rect">
                <a:avLst/>
              </a:prstGeom>
              <a:blipFill>
                <a:blip r:embed="rId15"/>
                <a:stretch>
                  <a:fillRect l="-1135" t="-14607" r="-1297" b="-168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ástupný symbol pro obsah 32"/>
              <p:cNvSpPr txBox="1">
                <a:spLocks/>
              </p:cNvSpPr>
              <p:nvPr/>
            </p:nvSpPr>
            <p:spPr>
              <a:xfrm>
                <a:off x="6960030" y="2395523"/>
                <a:ext cx="3020878" cy="396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𝜚</m:t>
                        </m:r>
                      </m:sup>
                    </m:sSubSup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p>
                    </m:sSubSup>
                    <m:sSubSup>
                      <m:sSubSupPr>
                        <m:ctrlP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p>
                    </m:sSubSup>
                  </m:oMath>
                </a14:m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Zástupný symbol pro obsah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030" y="2395523"/>
                <a:ext cx="3020878" cy="396000"/>
              </a:xfrm>
              <a:prstGeom prst="rect">
                <a:avLst/>
              </a:prstGeom>
              <a:blipFill>
                <a:blip r:embed="rId16"/>
                <a:stretch>
                  <a:fillRect l="-1414" t="-6154" b="-923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Obrázek 18">
            <a:extLst>
              <a:ext uri="{FF2B5EF4-FFF2-40B4-BE49-F238E27FC236}">
                <a16:creationId xmlns:a16="http://schemas.microsoft.com/office/drawing/2014/main" id="{6E9913A6-E85D-4D04-9C70-FE21334213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BA9DA06-72BD-4C6D-B188-AF7FB60EE9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F101CC8-CB5B-47E3-B32E-F6C67C63A7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D184577-B1AE-44B4-91CB-16E0836C3C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D4CE881-3D2E-435E-8FC5-74AEBDAAAE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ástupný obsah 67">
                <a:extLst>
                  <a:ext uri="{FF2B5EF4-FFF2-40B4-BE49-F238E27FC236}">
                    <a16:creationId xmlns:a16="http://schemas.microsoft.com/office/drawing/2014/main" id="{65DF0867-8553-480A-91AC-C3A38DDEE9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2573" y="3049653"/>
                <a:ext cx="2947988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3. Řez kužele rovinou </a:t>
                </a:r>
                <a14:m>
                  <m:oMath xmlns:m="http://schemas.openxmlformats.org/officeDocument/2006/math">
                    <m:r>
                      <a:rPr kumimoji="0" lang="cs-CZ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𝜚</m:t>
                    </m:r>
                  </m:oMath>
                </a14:m>
                <a:endPara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Zástupný obsah 67">
                <a:extLst>
                  <a:ext uri="{FF2B5EF4-FFF2-40B4-BE49-F238E27FC236}">
                    <a16:creationId xmlns:a16="http://schemas.microsoft.com/office/drawing/2014/main" id="{65DF0867-8553-480A-91AC-C3A38DDEE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573" y="3049653"/>
                <a:ext cx="2947988" cy="360000"/>
              </a:xfrm>
              <a:prstGeom prst="rect">
                <a:avLst/>
              </a:prstGeom>
              <a:blipFill>
                <a:blip r:embed="rId22"/>
                <a:stretch>
                  <a:fillRect l="-2066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ástupný obsah 17">
                <a:extLst>
                  <a:ext uri="{FF2B5EF4-FFF2-40B4-BE49-F238E27FC236}">
                    <a16:creationId xmlns:a16="http://schemas.microsoft.com/office/drawing/2014/main" id="{0538397E-002B-4219-BA03-0B92FF8EA5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60030" y="3489585"/>
                <a:ext cx="3848100" cy="54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body </a:t>
                </a:r>
                <a14:m>
                  <m:oMath xmlns:m="http://schemas.openxmlformats.org/officeDocument/2006/math"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 </a:t>
                </a:r>
                <a14:m>
                  <m:oMath xmlns:m="http://schemas.openxmlformats.org/officeDocument/2006/math"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</m:oMath>
                </a14:m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jsou průsečíky nárysné stopy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p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𝜚</m:t>
                        </m:r>
                      </m:sup>
                    </m:sSup>
                  </m:oMath>
                </a14:m>
                <a:r>
                  <a:rPr kumimoji="0" lang="cs-CZ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 podstavnou kružnicí</a:t>
                </a:r>
              </a:p>
            </p:txBody>
          </p:sp>
        </mc:Choice>
        <mc:Fallback xmlns="">
          <p:sp>
            <p:nvSpPr>
              <p:cNvPr id="25" name="Zástupný obsah 17">
                <a:extLst>
                  <a:ext uri="{FF2B5EF4-FFF2-40B4-BE49-F238E27FC236}">
                    <a16:creationId xmlns:a16="http://schemas.microsoft.com/office/drawing/2014/main" id="{0538397E-002B-4219-BA03-0B92FF8EA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030" y="3489585"/>
                <a:ext cx="3848100" cy="540000"/>
              </a:xfrm>
              <a:prstGeom prst="rect">
                <a:avLst/>
              </a:prstGeom>
              <a:blipFill>
                <a:blip r:embed="rId23"/>
                <a:stretch>
                  <a:fillRect l="-1109" t="-14607" b="-168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Obrázek 25">
            <a:extLst>
              <a:ext uri="{FF2B5EF4-FFF2-40B4-BE49-F238E27FC236}">
                <a16:creationId xmlns:a16="http://schemas.microsoft.com/office/drawing/2014/main" id="{F4E1B9F6-5A91-4ECC-A198-C9683F0411C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BAEC3340-72E0-4511-BD40-7E14511A87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76006B6C-0A18-4B94-8217-064095B417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F948A8F-0DD4-4375-AF4D-A37B969E42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sp>
        <p:nvSpPr>
          <p:cNvPr id="30" name="Zástupný obsah 89">
            <a:extLst>
              <a:ext uri="{FF2B5EF4-FFF2-40B4-BE49-F238E27FC236}">
                <a16:creationId xmlns:a16="http://schemas.microsoft.com/office/drawing/2014/main" id="{DDD8614D-5791-4A74-9DE6-460142D69DAB}"/>
              </a:ext>
            </a:extLst>
          </p:cNvPr>
          <p:cNvSpPr txBox="1">
            <a:spLocks/>
          </p:cNvSpPr>
          <p:nvPr/>
        </p:nvSpPr>
        <p:spPr>
          <a:xfrm>
            <a:off x="6572573" y="4343013"/>
            <a:ext cx="3690938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Průsečíky přímky s kuželem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ástupný obsah 90">
                <a:extLst>
                  <a:ext uri="{FF2B5EF4-FFF2-40B4-BE49-F238E27FC236}">
                    <a16:creationId xmlns:a16="http://schemas.microsoft.com/office/drawing/2014/main" id="{0F5BF3CA-AA77-400D-B755-EE84D8C802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60030" y="4782945"/>
                <a:ext cx="2333625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cs-CZ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∩12</m:t>
                    </m:r>
                    <m:r>
                      <a:rPr kumimoji="0" lang="cs-CZ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𝑉</m:t>
                    </m:r>
                  </m:oMath>
                </a14:m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Zástupný obsah 90">
                <a:extLst>
                  <a:ext uri="{FF2B5EF4-FFF2-40B4-BE49-F238E27FC236}">
                    <a16:creationId xmlns:a16="http://schemas.microsoft.com/office/drawing/2014/main" id="{0F5BF3CA-AA77-400D-B755-EE84D8C8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030" y="4782945"/>
                <a:ext cx="2333625" cy="360000"/>
              </a:xfrm>
              <a:prstGeom prst="rect">
                <a:avLst/>
              </a:prstGeom>
              <a:blipFill>
                <a:blip r:embed="rId28"/>
                <a:stretch>
                  <a:fillRect l="-1828" t="-11864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Obrázek 31">
            <a:extLst>
              <a:ext uri="{FF2B5EF4-FFF2-40B4-BE49-F238E27FC236}">
                <a16:creationId xmlns:a16="http://schemas.microsoft.com/office/drawing/2014/main" id="{38B146DB-B3BF-408D-B9C3-2371271CA89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08D1F1DE-4B00-4AC1-A325-5789F53D135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ástupný obsah 42">
                <a:extLst>
                  <a:ext uri="{FF2B5EF4-FFF2-40B4-BE49-F238E27FC236}">
                    <a16:creationId xmlns:a16="http://schemas.microsoft.com/office/drawing/2014/main" id="{62A9A618-3A47-4EA8-B8F2-546DDD1D41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2573" y="5456373"/>
                <a:ext cx="2847975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 Viditelnost přímky </a:t>
                </a:r>
                <a14:m>
                  <m:oMath xmlns:m="http://schemas.openxmlformats.org/officeDocument/2006/math">
                    <m:r>
                      <a:rPr kumimoji="0" lang="cs-CZ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endPara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Zástupný obsah 42">
                <a:extLst>
                  <a:ext uri="{FF2B5EF4-FFF2-40B4-BE49-F238E27FC236}">
                    <a16:creationId xmlns:a16="http://schemas.microsoft.com/office/drawing/2014/main" id="{62A9A618-3A47-4EA8-B8F2-546DDD1D4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573" y="5456373"/>
                <a:ext cx="2847975" cy="360000"/>
              </a:xfrm>
              <a:prstGeom prst="rect">
                <a:avLst/>
              </a:prstGeom>
              <a:blipFill>
                <a:blip r:embed="rId31"/>
                <a:stretch>
                  <a:fillRect l="-2141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Obrázek 34">
            <a:extLst>
              <a:ext uri="{FF2B5EF4-FFF2-40B4-BE49-F238E27FC236}">
                <a16:creationId xmlns:a16="http://schemas.microsoft.com/office/drawing/2014/main" id="{E661AE82-F3C7-42DC-8C1A-852E3F58334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E68C78DF-0A10-4E51-8936-EA004DEA5AC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0000" y="0"/>
            <a:ext cx="546050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24" grpId="0"/>
      <p:bldP spid="25" grpId="0"/>
      <p:bldP spid="30" grpId="0"/>
      <p:bldP spid="31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CC24AE4B-B376-42D7-BE5A-2E347D8939D5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0515600" cy="144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Musálková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DESKRIPTIVNÍ GEOMETRIE II pro 2. ročník SPŠ stavebních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26A13D6-7074-4781-B40D-B9A810EE48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b="1" dirty="0" smtClean="0"/>
                  <a:t>22/1.1.5.1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dirty="0"/>
                  <a:t>Zobrazte průsečíky přímky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cs-CZ" dirty="0"/>
                  <a:t>, kde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−4,5;2;2</m:t>
                        </m:r>
                      </m:e>
                    </m:d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3;6,5;4,5</m:t>
                        </m:r>
                      </m:e>
                    </m:d>
                  </m:oMath>
                </a14:m>
                <a:r>
                  <a:rPr lang="cs-CZ" dirty="0"/>
                  <a:t>, s kulovou plochou danou středem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0;3,5;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cs-CZ" dirty="0"/>
                  <a:t>, která se dotýká nárysny.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26A13D6-7074-4781-B40D-B9A810EE4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  <a:blipFill>
                <a:blip r:embed="rId2"/>
                <a:stretch>
                  <a:fillRect l="-1058" r="-15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987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71C8D-39E7-420C-ACFA-5FFE4AAE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BEB951-D6BD-42BF-8CEC-5EAE21A42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059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DA1BD905-70CD-4ACE-9121-A062A26A83A5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10515600" cy="12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B. </a:t>
            </a:r>
            <a:r>
              <a:rPr lang="cs-CZ" dirty="0" err="1"/>
              <a:t>Musálková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DESKRIPTIVNÍ GEOMETRIE II pro 2. ročník SPŠ stavebních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3">
                <a:extLst>
                  <a:ext uri="{FF2B5EF4-FFF2-40B4-BE49-F238E27FC236}">
                    <a16:creationId xmlns:a16="http://schemas.microsoft.com/office/drawing/2014/main" id="{06399EFC-06F4-48C5-B4C1-4A0FA242FC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000" y="1980000"/>
                <a:ext cx="11700000" cy="435133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b="1" dirty="0"/>
                  <a:t>13/1.2.1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dirty="0"/>
                  <a:t>V pravoúhlém promítání na dvě průmětny zobrazte průsečíky přímky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𝑀𝑄</m:t>
                    </m:r>
                  </m:oMath>
                </a14:m>
                <a:r>
                  <a:rPr lang="cs-CZ" dirty="0"/>
                  <a:t>, kde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−3;1;0,5</m:t>
                        </m:r>
                      </m:e>
                    </m:d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3;8;6</m:t>
                        </m:r>
                      </m:e>
                    </m:d>
                  </m:oMath>
                </a14:m>
                <a:r>
                  <a:rPr lang="cs-CZ" dirty="0"/>
                  <a:t>, s povrchem kosého hranolu, jehož čtvercová podstava v první průmětně je dána vrcholy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1;1;0</m:t>
                        </m:r>
                      </m:e>
                    </m:d>
                  </m:oMath>
                </a14:m>
                <a:r>
                  <a:rPr lang="cs-CZ" dirty="0"/>
                  <a:t> a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5;2,5;0</m:t>
                        </m:r>
                      </m:e>
                    </m:d>
                  </m:oMath>
                </a14:m>
                <a:r>
                  <a:rPr lang="cs-CZ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cs-CZ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cs-CZ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cs-CZ" dirty="0"/>
                  <a:t>. Vrchol horní podstavy je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−3;2;7</m:t>
                        </m:r>
                      </m:e>
                    </m:d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3" name="Zástupný obsah 3">
                <a:extLst>
                  <a:ext uri="{FF2B5EF4-FFF2-40B4-BE49-F238E27FC236}">
                    <a16:creationId xmlns:a16="http://schemas.microsoft.com/office/drawing/2014/main" id="{06399EFC-06F4-48C5-B4C1-4A0FA242F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1980000"/>
                <a:ext cx="11700000" cy="4351338"/>
              </a:xfrm>
              <a:prstGeom prst="rect">
                <a:avLst/>
              </a:prstGeom>
              <a:blipFill>
                <a:blip r:embed="rId2"/>
                <a:stretch>
                  <a:fillRect l="-1094" r="-4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38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10">
            <a:extLst>
              <a:ext uri="{FF2B5EF4-FFF2-40B4-BE49-F238E27FC236}">
                <a16:creationId xmlns:a16="http://schemas.microsoft.com/office/drawing/2014/main" id="{B107F4EE-A2DC-48F6-87DE-90177B448723}"/>
              </a:ext>
            </a:extLst>
          </p:cNvPr>
          <p:cNvSpPr txBox="1">
            <a:spLocks/>
          </p:cNvSpPr>
          <p:nvPr/>
        </p:nvSpPr>
        <p:spPr>
          <a:xfrm>
            <a:off x="7560000" y="254000"/>
            <a:ext cx="3170849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1. Konstrukce hranolu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FBD4A5-84D2-4BB0-9CF9-6A318018D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468F49-DB87-4D88-9B6D-921AF09B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68E01F-4CC7-424B-856B-32DB59361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2128969-2D45-43EB-B1B6-3F11F9EBA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D22086-AFA0-4FAA-A018-14042145B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2208E22-EDE7-4D85-968E-76DEAD067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D0BBA69-3C84-492A-BAA4-020DE803E2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04AEDD-D46F-46A5-8F45-4E27AF9311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D8BE229-51A0-46C3-8A48-21B6E3EBE4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169F254-2F29-4B6D-BF9F-55AE96CFB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9266F0C-6A69-40D5-8E3C-C2A67AFF5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14034D3-E286-486D-A942-B668619257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4B29321-AC47-4056-AD6C-B894B46B5B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C947BCE-FE06-4B4E-BF6F-944BFA52AE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81B6174-E41D-4F7B-9BBD-3423FC2F32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ástupný obsah 51">
                <a:extLst>
                  <a:ext uri="{FF2B5EF4-FFF2-40B4-BE49-F238E27FC236}">
                    <a16:creationId xmlns:a16="http://schemas.microsoft.com/office/drawing/2014/main" id="{20BCCA08-28A2-492F-83A4-E778F5ADBC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0000" y="868363"/>
                <a:ext cx="2576513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2. Pomocná rovina </a:t>
                </a:r>
                <a14:m>
                  <m:oMath xmlns:m="http://schemas.openxmlformats.org/officeDocument/2006/math">
                    <m:r>
                      <a:rPr lang="cs-CZ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0" name="Zástupný obsah 51">
                <a:extLst>
                  <a:ext uri="{FF2B5EF4-FFF2-40B4-BE49-F238E27FC236}">
                    <a16:creationId xmlns:a16="http://schemas.microsoft.com/office/drawing/2014/main" id="{20BCCA08-28A2-492F-83A4-E778F5AD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0" y="868363"/>
                <a:ext cx="2576513" cy="360000"/>
              </a:xfrm>
              <a:prstGeom prst="rect">
                <a:avLst/>
              </a:prstGeom>
              <a:blipFill>
                <a:blip r:embed="rId17"/>
                <a:stretch>
                  <a:fillRect l="-2364" t="-23333" b="-2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ástupný obsah 52">
            <a:extLst>
              <a:ext uri="{FF2B5EF4-FFF2-40B4-BE49-F238E27FC236}">
                <a16:creationId xmlns:a16="http://schemas.microsoft.com/office/drawing/2014/main" id="{366C244A-A85C-47D6-B3FA-5D147427ECA6}"/>
              </a:ext>
            </a:extLst>
          </p:cNvPr>
          <p:cNvSpPr txBox="1">
            <a:spLocks/>
          </p:cNvSpPr>
          <p:nvPr/>
        </p:nvSpPr>
        <p:spPr>
          <a:xfrm>
            <a:off x="8100000" y="1228363"/>
            <a:ext cx="2562225" cy="36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jde o směrovou rovinu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ástupný obsah 53">
                <a:extLst>
                  <a:ext uri="{FF2B5EF4-FFF2-40B4-BE49-F238E27FC236}">
                    <a16:creationId xmlns:a16="http://schemas.microsoft.com/office/drawing/2014/main" id="{3D5B4277-9245-40C9-B93B-502BC74341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0000" y="1662726"/>
                <a:ext cx="3376613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cs-CZ" sz="1800" dirty="0"/>
                  <a:t>, </a:t>
                </a:r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𝐴𝐴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′∧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2" name="Zástupný obsah 53">
                <a:extLst>
                  <a:ext uri="{FF2B5EF4-FFF2-40B4-BE49-F238E27FC236}">
                    <a16:creationId xmlns:a16="http://schemas.microsoft.com/office/drawing/2014/main" id="{3D5B4277-9245-40C9-B93B-502BC7434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00" y="1662726"/>
                <a:ext cx="3376613" cy="360000"/>
              </a:xfrm>
              <a:prstGeom prst="rect">
                <a:avLst/>
              </a:prstGeom>
              <a:blipFill>
                <a:blip r:embed="rId18"/>
                <a:stretch>
                  <a:fillRect l="-1264" t="-16949" b="-220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ástupný obsah 54">
                <a:extLst>
                  <a:ext uri="{FF2B5EF4-FFF2-40B4-BE49-F238E27FC236}">
                    <a16:creationId xmlns:a16="http://schemas.microsoft.com/office/drawing/2014/main" id="{C9005906-C03C-481B-B328-A1741B5EB1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0000" y="2097089"/>
                <a:ext cx="1519238" cy="360000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sup>
                    </m:sSubSup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3" name="Zástupný obsah 54">
                <a:extLst>
                  <a:ext uri="{FF2B5EF4-FFF2-40B4-BE49-F238E27FC236}">
                    <a16:creationId xmlns:a16="http://schemas.microsoft.com/office/drawing/2014/main" id="{C9005906-C03C-481B-B328-A1741B5EB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00" y="2097089"/>
                <a:ext cx="1519238" cy="360000"/>
              </a:xfrm>
              <a:prstGeom prst="rect">
                <a:avLst/>
              </a:prstGeom>
              <a:blipFill>
                <a:blip r:embed="rId19"/>
                <a:stretch>
                  <a:fillRect l="-2008" t="-5085" b="-135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Obrázek 24">
            <a:extLst>
              <a:ext uri="{FF2B5EF4-FFF2-40B4-BE49-F238E27FC236}">
                <a16:creationId xmlns:a16="http://schemas.microsoft.com/office/drawing/2014/main" id="{7CDA7B13-0BD8-45DA-9C96-B77D17776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B57E2B51-817B-4BB5-AF77-67C8EFACC5E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5092FF62-913D-470A-8894-AD45ED0C97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217F0CC9-E73F-47B5-A971-449B31B600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ástupný obsah 67">
                <a:extLst>
                  <a:ext uri="{FF2B5EF4-FFF2-40B4-BE49-F238E27FC236}">
                    <a16:creationId xmlns:a16="http://schemas.microsoft.com/office/drawing/2014/main" id="{C22CF61F-1216-4F52-94ED-8B4D3C004F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0000" y="2711452"/>
                <a:ext cx="2890838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3. Řez hranolu rovinou </a:t>
                </a:r>
                <a14:m>
                  <m:oMath xmlns:m="http://schemas.openxmlformats.org/officeDocument/2006/math">
                    <m:r>
                      <a:rPr lang="cs-CZ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9" name="Zástupný obsah 67">
                <a:extLst>
                  <a:ext uri="{FF2B5EF4-FFF2-40B4-BE49-F238E27FC236}">
                    <a16:creationId xmlns:a16="http://schemas.microsoft.com/office/drawing/2014/main" id="{C22CF61F-1216-4F52-94ED-8B4D3C004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0" y="2711452"/>
                <a:ext cx="2890838" cy="360000"/>
              </a:xfrm>
              <a:prstGeom prst="rect">
                <a:avLst/>
              </a:prstGeom>
              <a:blipFill>
                <a:blip r:embed="rId24"/>
                <a:stretch>
                  <a:fillRect l="-2110" t="-25424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ástupný obsah 68">
                <a:extLst>
                  <a:ext uri="{FF2B5EF4-FFF2-40B4-BE49-F238E27FC236}">
                    <a16:creationId xmlns:a16="http://schemas.microsoft.com/office/drawing/2014/main" id="{0DD10E45-753C-4943-89B4-0028E2BABB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0000" y="3145815"/>
                <a:ext cx="2590800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1;2</m:t>
                        </m:r>
                      </m:e>
                    </m:d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𝐴𝐵𝐶𝐷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30" name="Zástupný obsah 68">
                <a:extLst>
                  <a:ext uri="{FF2B5EF4-FFF2-40B4-BE49-F238E27FC236}">
                    <a16:creationId xmlns:a16="http://schemas.microsoft.com/office/drawing/2014/main" id="{0DD10E45-753C-4943-89B4-0028E2BAB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00" y="3145815"/>
                <a:ext cx="2590800" cy="360000"/>
              </a:xfrm>
              <a:prstGeom prst="rect">
                <a:avLst/>
              </a:prstGeom>
              <a:blipFill>
                <a:blip r:embed="rId25"/>
                <a:stretch>
                  <a:fillRect l="-1647" t="-10169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ástupný obsah 69">
                <a:extLst>
                  <a:ext uri="{FF2B5EF4-FFF2-40B4-BE49-F238E27FC236}">
                    <a16:creationId xmlns:a16="http://schemas.microsoft.com/office/drawing/2014/main" id="{005C6EAC-DFA2-4D6F-A5AD-706134B867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0000" y="3580178"/>
                <a:ext cx="2519363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</a:rPr>
                      <m:t>14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𝐴𝐴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′∧23∥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𝐴𝐴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31" name="Zástupný obsah 69">
                <a:extLst>
                  <a:ext uri="{FF2B5EF4-FFF2-40B4-BE49-F238E27FC236}">
                    <a16:creationId xmlns:a16="http://schemas.microsoft.com/office/drawing/2014/main" id="{005C6EAC-DFA2-4D6F-A5AD-706134B86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00" y="3580178"/>
                <a:ext cx="2519363" cy="360000"/>
              </a:xfrm>
              <a:prstGeom prst="rect">
                <a:avLst/>
              </a:prstGeom>
              <a:blipFill>
                <a:blip r:embed="rId26"/>
                <a:stretch>
                  <a:fillRect l="-1695" t="-10169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ástupný obsah 70">
                <a:extLst>
                  <a:ext uri="{FF2B5EF4-FFF2-40B4-BE49-F238E27FC236}">
                    <a16:creationId xmlns:a16="http://schemas.microsoft.com/office/drawing/2014/main" id="{FE3E9644-48B5-433E-A0A9-8F5CB78964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0000" y="4014541"/>
                <a:ext cx="2190750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3;4</m:t>
                        </m:r>
                      </m:e>
                    </m:d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32" name="Zástupný obsah 70">
                <a:extLst>
                  <a:ext uri="{FF2B5EF4-FFF2-40B4-BE49-F238E27FC236}">
                    <a16:creationId xmlns:a16="http://schemas.microsoft.com/office/drawing/2014/main" id="{FE3E9644-48B5-433E-A0A9-8F5CB7896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00" y="4014541"/>
                <a:ext cx="2190750" cy="360000"/>
              </a:xfrm>
              <a:prstGeom prst="rect">
                <a:avLst/>
              </a:prstGeom>
              <a:blipFill>
                <a:blip r:embed="rId27"/>
                <a:stretch>
                  <a:fillRect l="-1950" t="-11864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Obrázek 32">
            <a:extLst>
              <a:ext uri="{FF2B5EF4-FFF2-40B4-BE49-F238E27FC236}">
                <a16:creationId xmlns:a16="http://schemas.microsoft.com/office/drawing/2014/main" id="{F9C8A4A0-8327-45E6-8BEF-6E0B0B67CF5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25CCF7DC-DC08-4137-A50D-E40CB54523E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8A6F63AB-8EE7-4E74-9B71-A69395E8D7C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E098714C-EA53-48E4-8783-80699BBE9EF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05081F39-2751-451D-B563-54664B774D5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815E808-2512-499F-A628-D69E9C0E9A8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sp>
        <p:nvSpPr>
          <p:cNvPr id="39" name="Zástupný obsah 89">
            <a:extLst>
              <a:ext uri="{FF2B5EF4-FFF2-40B4-BE49-F238E27FC236}">
                <a16:creationId xmlns:a16="http://schemas.microsoft.com/office/drawing/2014/main" id="{2895F3F5-2039-4837-8384-F9522E208347}"/>
              </a:ext>
            </a:extLst>
          </p:cNvPr>
          <p:cNvSpPr txBox="1">
            <a:spLocks/>
          </p:cNvSpPr>
          <p:nvPr/>
        </p:nvSpPr>
        <p:spPr>
          <a:xfrm>
            <a:off x="7560000" y="4628904"/>
            <a:ext cx="3662363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4. Průsečíky přímky s hranolem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ástupný obsah 90">
                <a:extLst>
                  <a:ext uri="{FF2B5EF4-FFF2-40B4-BE49-F238E27FC236}">
                    <a16:creationId xmlns:a16="http://schemas.microsoft.com/office/drawing/2014/main" id="{D174B817-C3E1-4DE4-912C-E4B70D5B64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0000" y="5063267"/>
                <a:ext cx="2490788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∩1234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40" name="Zástupný obsah 90">
                <a:extLst>
                  <a:ext uri="{FF2B5EF4-FFF2-40B4-BE49-F238E27FC236}">
                    <a16:creationId xmlns:a16="http://schemas.microsoft.com/office/drawing/2014/main" id="{D174B817-C3E1-4DE4-912C-E4B70D5B6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00" y="5063267"/>
                <a:ext cx="2490788" cy="360000"/>
              </a:xfrm>
              <a:prstGeom prst="rect">
                <a:avLst/>
              </a:prstGeom>
              <a:blipFill>
                <a:blip r:embed="rId34"/>
                <a:stretch>
                  <a:fillRect l="-1716" t="-11864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Obrázek 40">
            <a:extLst>
              <a:ext uri="{FF2B5EF4-FFF2-40B4-BE49-F238E27FC236}">
                <a16:creationId xmlns:a16="http://schemas.microsoft.com/office/drawing/2014/main" id="{73BD3FF6-AAC6-4566-91C4-7F792088F49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A9A94DB1-54CC-46CF-8DD3-13381F79C72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ástupný obsah 97">
                <a:extLst>
                  <a:ext uri="{FF2B5EF4-FFF2-40B4-BE49-F238E27FC236}">
                    <a16:creationId xmlns:a16="http://schemas.microsoft.com/office/drawing/2014/main" id="{E88D14B3-B11F-4B77-93B7-227499A48E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0000" y="5677630"/>
                <a:ext cx="2733675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5. Viditelnost přímky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43" name="Zástupný obsah 97">
                <a:extLst>
                  <a:ext uri="{FF2B5EF4-FFF2-40B4-BE49-F238E27FC236}">
                    <a16:creationId xmlns:a16="http://schemas.microsoft.com/office/drawing/2014/main" id="{E88D14B3-B11F-4B77-93B7-227499A48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0" y="5677630"/>
                <a:ext cx="2733675" cy="360000"/>
              </a:xfrm>
              <a:prstGeom prst="rect">
                <a:avLst/>
              </a:prstGeom>
              <a:blipFill>
                <a:blip r:embed="rId37"/>
                <a:stretch>
                  <a:fillRect l="-2227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Obrázek 44">
            <a:extLst>
              <a:ext uri="{FF2B5EF4-FFF2-40B4-BE49-F238E27FC236}">
                <a16:creationId xmlns:a16="http://schemas.microsoft.com/office/drawing/2014/main" id="{706B0ED6-BAFC-4D9A-9526-7C5C518AE99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8BFBB376-B272-46DB-9219-9997E76F68B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80000" y="0"/>
            <a:ext cx="582453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9" grpId="0"/>
      <p:bldP spid="30" grpId="0"/>
      <p:bldP spid="31" grpId="0"/>
      <p:bldP spid="32" grpId="0"/>
      <p:bldP spid="39" grpId="0"/>
      <p:bldP spid="40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9E0DC160-7FE4-4CD7-82AA-C04288F27262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10515600" cy="12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B. </a:t>
            </a:r>
            <a:r>
              <a:rPr lang="cs-CZ" dirty="0" err="1"/>
              <a:t>Musálková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DESKRIPTIVNÍ GEOMETRIE II pro 2. ročník SPŠ stavebních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107">
                <a:extLst>
                  <a:ext uri="{FF2B5EF4-FFF2-40B4-BE49-F238E27FC236}">
                    <a16:creationId xmlns:a16="http://schemas.microsoft.com/office/drawing/2014/main" id="{5EF677AD-9D0C-4B1E-9069-EA11A7D4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000" y="1980000"/>
                <a:ext cx="11700000" cy="435133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b="1" dirty="0"/>
                  <a:t>14/1.1.2.2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dirty="0"/>
                  <a:t>Zobrazte průsečíky přímky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cs-CZ" dirty="0"/>
                  <a:t>, kde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4;3;0</m:t>
                        </m:r>
                      </m:e>
                    </m:d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−4;6;5</m:t>
                        </m:r>
                      </m:e>
                    </m:d>
                  </m:oMath>
                </a14:m>
                <a:r>
                  <a:rPr lang="cs-CZ" dirty="0"/>
                  <a:t> s kosým hranolem, jehož podstavou je rovnoběžník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cs-CZ" dirty="0"/>
                  <a:t>, kde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−5;3;3</m:t>
                        </m:r>
                      </m:e>
                    </m:d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−3;4;0</m:t>
                        </m:r>
                      </m:e>
                    </m:d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2;2,5;2,5</m:t>
                        </m:r>
                      </m:e>
                    </m:d>
                  </m:oMath>
                </a14:m>
                <a:r>
                  <a:rPr lang="cs-CZ" dirty="0"/>
                  <a:t>, boční hrana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cs-CZ" dirty="0"/>
                  <a:t>, kde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0;8;3</m:t>
                        </m:r>
                      </m:e>
                    </m:d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3" name="Zástupný obsah 107">
                <a:extLst>
                  <a:ext uri="{FF2B5EF4-FFF2-40B4-BE49-F238E27FC236}">
                    <a16:creationId xmlns:a16="http://schemas.microsoft.com/office/drawing/2014/main" id="{5EF677AD-9D0C-4B1E-9069-EA11A7D4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1980000"/>
                <a:ext cx="11700000" cy="4351338"/>
              </a:xfrm>
              <a:prstGeom prst="rect">
                <a:avLst/>
              </a:prstGeom>
              <a:blipFill>
                <a:blip r:embed="rId2"/>
                <a:stretch>
                  <a:fillRect l="-1094" r="-10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03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A9A918-A7D0-4DA0-B35B-AF19CAC1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91FF9CF-CD68-4E4F-A609-675E9095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sp>
        <p:nvSpPr>
          <p:cNvPr id="5" name="Zástupný obsah 117">
            <a:extLst>
              <a:ext uri="{FF2B5EF4-FFF2-40B4-BE49-F238E27FC236}">
                <a16:creationId xmlns:a16="http://schemas.microsoft.com/office/drawing/2014/main" id="{3A5FAFC5-F462-41F0-B526-D52B55620BED}"/>
              </a:ext>
            </a:extLst>
          </p:cNvPr>
          <p:cNvSpPr txBox="1">
            <a:spLocks/>
          </p:cNvSpPr>
          <p:nvPr/>
        </p:nvSpPr>
        <p:spPr>
          <a:xfrm>
            <a:off x="7460673" y="239713"/>
            <a:ext cx="2733675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1. Konstrukce hranolu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BA55A9F-DD98-4ADF-B668-67E6E3608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A1BFF7-62A5-4D8E-8562-A079DDE90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CDAB3D4-5603-46C0-A35B-CB36883F3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6AC7D8-7E47-47B0-8500-958691BC0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AFAED36-A21B-48F3-9BE0-65B00CB12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83BC64D-C4A8-4257-9D98-EF213B6FC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87E43B2-E6EA-4984-8317-6859B72C70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7BD568E-D26E-4DEB-A5C0-7C1E16120D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DDFB57A-2554-4333-BE77-3ADB0FE6DF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C046143-EA24-46F7-B982-2FD61ECEE6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1AA551D-7C77-407A-9C55-FCEC3F2FF1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5475B13-BF51-4D6D-AFB8-C1681F124A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DD6AFE8-6765-4F35-B63B-164A7AC916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D390A38-EC7C-4455-85D9-A2EEB0DDD9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4B5D3F3-E53B-4009-A40E-E8892A2F10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4A9DE68-E397-4F69-B14F-835C2F4FB0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C3682A3-0327-48B9-886A-C2AF35E184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ástupný obsah 169">
                <a:extLst>
                  <a:ext uri="{FF2B5EF4-FFF2-40B4-BE49-F238E27FC236}">
                    <a16:creationId xmlns:a16="http://schemas.microsoft.com/office/drawing/2014/main" id="{4E8E4A64-5EE7-4773-B714-30062EC3C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0673" y="939800"/>
                <a:ext cx="2590800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2. Pomocná rovina </a:t>
                </a:r>
                <a14:m>
                  <m:oMath xmlns:m="http://schemas.openxmlformats.org/officeDocument/2006/math">
                    <m:r>
                      <a:rPr lang="cs-CZ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4" name="Zástupný obsah 169">
                <a:extLst>
                  <a:ext uri="{FF2B5EF4-FFF2-40B4-BE49-F238E27FC236}">
                    <a16:creationId xmlns:a16="http://schemas.microsoft.com/office/drawing/2014/main" id="{4E8E4A64-5EE7-4773-B714-30062EC3C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673" y="939800"/>
                <a:ext cx="2590800" cy="360000"/>
              </a:xfrm>
              <a:prstGeom prst="rect">
                <a:avLst/>
              </a:prstGeom>
              <a:blipFill>
                <a:blip r:embed="rId21"/>
                <a:stretch>
                  <a:fillRect l="-2588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ástupný obsah 2">
                <a:extLst>
                  <a:ext uri="{FF2B5EF4-FFF2-40B4-BE49-F238E27FC236}">
                    <a16:creationId xmlns:a16="http://schemas.microsoft.com/office/drawing/2014/main" id="{BB448E04-CC45-4983-81F4-6496E6FA3F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9273" y="1299800"/>
                <a:ext cx="3948113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800" dirty="0"/>
                  <a:t>jde o první promítací rovinu přímky </a:t>
                </a:r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5" name="Zástupný obsah 2">
                <a:extLst>
                  <a:ext uri="{FF2B5EF4-FFF2-40B4-BE49-F238E27FC236}">
                    <a16:creationId xmlns:a16="http://schemas.microsoft.com/office/drawing/2014/main" id="{BB448E04-CC45-4983-81F4-6496E6FA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73" y="1299800"/>
                <a:ext cx="3948113" cy="360000"/>
              </a:xfrm>
              <a:prstGeom prst="rect">
                <a:avLst/>
              </a:prstGeom>
              <a:blipFill>
                <a:blip r:embed="rId22"/>
                <a:stretch>
                  <a:fillRect l="-926" t="-15254" b="-220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ástupný obsah 3">
                <a:extLst>
                  <a:ext uri="{FF2B5EF4-FFF2-40B4-BE49-F238E27FC236}">
                    <a16:creationId xmlns:a16="http://schemas.microsoft.com/office/drawing/2014/main" id="{404779A6-A929-484B-8D8B-BF17942D8B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9273" y="1702299"/>
                <a:ext cx="2133600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6" name="Zástupný obsah 3">
                <a:extLst>
                  <a:ext uri="{FF2B5EF4-FFF2-40B4-BE49-F238E27FC236}">
                    <a16:creationId xmlns:a16="http://schemas.microsoft.com/office/drawing/2014/main" id="{404779A6-A929-484B-8D8B-BF17942D8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73" y="1702299"/>
                <a:ext cx="2133600" cy="360000"/>
              </a:xfrm>
              <a:prstGeom prst="rect">
                <a:avLst/>
              </a:prstGeom>
              <a:blipFill>
                <a:blip r:embed="rId23"/>
                <a:stretch>
                  <a:fillRect l="-1714" t="-10169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ástupný obsah 4">
                <a:extLst>
                  <a:ext uri="{FF2B5EF4-FFF2-40B4-BE49-F238E27FC236}">
                    <a16:creationId xmlns:a16="http://schemas.microsoft.com/office/drawing/2014/main" id="{5894E11B-6968-4644-A223-63FF3EC36A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9273" y="2104798"/>
                <a:ext cx="1404938" cy="360000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sup>
                    </m:sSubSup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7" name="Zástupný obsah 4">
                <a:extLst>
                  <a:ext uri="{FF2B5EF4-FFF2-40B4-BE49-F238E27FC236}">
                    <a16:creationId xmlns:a16="http://schemas.microsoft.com/office/drawing/2014/main" id="{5894E11B-6968-4644-A223-63FF3EC3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73" y="2104798"/>
                <a:ext cx="1404938" cy="360000"/>
              </a:xfrm>
              <a:prstGeom prst="rect">
                <a:avLst/>
              </a:prstGeom>
              <a:blipFill>
                <a:blip r:embed="rId24"/>
                <a:stretch>
                  <a:fillRect l="-2165" t="-3390" b="-135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ázek 1">
            <a:extLst>
              <a:ext uri="{FF2B5EF4-FFF2-40B4-BE49-F238E27FC236}">
                <a16:creationId xmlns:a16="http://schemas.microsoft.com/office/drawing/2014/main" id="{604AB09F-13F3-479B-908A-78DA200FE4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ástupný obsah 8">
                <a:extLst>
                  <a:ext uri="{FF2B5EF4-FFF2-40B4-BE49-F238E27FC236}">
                    <a16:creationId xmlns:a16="http://schemas.microsoft.com/office/drawing/2014/main" id="{DA8A1BCA-DF28-4186-A378-E94EBF5C1A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0673" y="2654300"/>
                <a:ext cx="2919413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3. Řez hranolu rovinou </a:t>
                </a:r>
                <a14:m>
                  <m:oMath xmlns:m="http://schemas.openxmlformats.org/officeDocument/2006/math">
                    <m:r>
                      <a:rPr lang="cs-CZ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8" name="Zástupný obsah 8">
                <a:extLst>
                  <a:ext uri="{FF2B5EF4-FFF2-40B4-BE49-F238E27FC236}">
                    <a16:creationId xmlns:a16="http://schemas.microsoft.com/office/drawing/2014/main" id="{DA8A1BCA-DF28-4186-A378-E94EBF5C1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673" y="2654300"/>
                <a:ext cx="2919413" cy="360000"/>
              </a:xfrm>
              <a:prstGeom prst="rect">
                <a:avLst/>
              </a:prstGeom>
              <a:blipFill>
                <a:blip r:embed="rId26"/>
                <a:stretch>
                  <a:fillRect l="-2296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ástupný obsah 9">
                <a:extLst>
                  <a:ext uri="{FF2B5EF4-FFF2-40B4-BE49-F238E27FC236}">
                    <a16:creationId xmlns:a16="http://schemas.microsoft.com/office/drawing/2014/main" id="{7E2F9D25-28B7-4CE2-96A3-9EFFE60B5E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9272" y="3056798"/>
                <a:ext cx="4502727" cy="72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cs-CZ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𝐷𝐷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9" name="Zástupný obsah 9">
                <a:extLst>
                  <a:ext uri="{FF2B5EF4-FFF2-40B4-BE49-F238E27FC236}">
                    <a16:creationId xmlns:a16="http://schemas.microsoft.com/office/drawing/2014/main" id="{7E2F9D25-28B7-4CE2-96A3-9EFFE60B5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72" y="3056798"/>
                <a:ext cx="4502727" cy="720000"/>
              </a:xfrm>
              <a:prstGeom prst="rect">
                <a:avLst/>
              </a:prstGeom>
              <a:blipFill>
                <a:blip r:embed="rId27"/>
                <a:stretch>
                  <a:fillRect l="-812" t="-4202" b="-840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ek 6">
            <a:extLst>
              <a:ext uri="{FF2B5EF4-FFF2-40B4-BE49-F238E27FC236}">
                <a16:creationId xmlns:a16="http://schemas.microsoft.com/office/drawing/2014/main" id="{CE6FB9E5-0E6B-40C7-84A3-AF96D799B3B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5A0B12A8-A858-4EA9-9137-5518C253B70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82DD0AE-3C95-4CDA-A7BA-F4BA05A8CA0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sp>
        <p:nvSpPr>
          <p:cNvPr id="32" name="Zástupný obsah 19">
            <a:extLst>
              <a:ext uri="{FF2B5EF4-FFF2-40B4-BE49-F238E27FC236}">
                <a16:creationId xmlns:a16="http://schemas.microsoft.com/office/drawing/2014/main" id="{BAF6627C-3096-40E6-B51B-D4F4935C7997}"/>
              </a:ext>
            </a:extLst>
          </p:cNvPr>
          <p:cNvSpPr txBox="1">
            <a:spLocks/>
          </p:cNvSpPr>
          <p:nvPr/>
        </p:nvSpPr>
        <p:spPr>
          <a:xfrm>
            <a:off x="7460673" y="4008800"/>
            <a:ext cx="3690938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/>
              <a:t>4. Průsečíky přímky s hranolem </a:t>
            </a:r>
            <a:endParaRPr 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ástupný obsah 20">
                <a:extLst>
                  <a:ext uri="{FF2B5EF4-FFF2-40B4-BE49-F238E27FC236}">
                    <a16:creationId xmlns:a16="http://schemas.microsoft.com/office/drawing/2014/main" id="{0836B680-E0F0-4507-AF16-170BFFE39A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9272" y="4411298"/>
                <a:ext cx="2747963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33" name="Zástupný obsah 20">
                <a:extLst>
                  <a:ext uri="{FF2B5EF4-FFF2-40B4-BE49-F238E27FC236}">
                    <a16:creationId xmlns:a16="http://schemas.microsoft.com/office/drawing/2014/main" id="{0836B680-E0F0-4507-AF16-170BFFE39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72" y="4411298"/>
                <a:ext cx="2747963" cy="360000"/>
              </a:xfrm>
              <a:prstGeom prst="rect">
                <a:avLst/>
              </a:prstGeom>
              <a:blipFill>
                <a:blip r:embed="rId31"/>
                <a:stretch>
                  <a:fillRect l="-1330" t="-11864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Obrázek 33">
            <a:extLst>
              <a:ext uri="{FF2B5EF4-FFF2-40B4-BE49-F238E27FC236}">
                <a16:creationId xmlns:a16="http://schemas.microsoft.com/office/drawing/2014/main" id="{E2D25A10-2815-47CC-8AEB-57A8E4930FF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7FB5A882-19DC-4D82-992A-E6FD2C04EF9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ástupný obsah 27">
                <a:extLst>
                  <a:ext uri="{FF2B5EF4-FFF2-40B4-BE49-F238E27FC236}">
                    <a16:creationId xmlns:a16="http://schemas.microsoft.com/office/drawing/2014/main" id="{3F0A5A97-CD93-4369-BBF7-2DE1ED33B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0673" y="5003300"/>
                <a:ext cx="2747963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5. Viditelnost přímky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36" name="Zástupný obsah 27">
                <a:extLst>
                  <a:ext uri="{FF2B5EF4-FFF2-40B4-BE49-F238E27FC236}">
                    <a16:creationId xmlns:a16="http://schemas.microsoft.com/office/drawing/2014/main" id="{3F0A5A97-CD93-4369-BBF7-2DE1ED33B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673" y="5003300"/>
                <a:ext cx="2747963" cy="360000"/>
              </a:xfrm>
              <a:prstGeom prst="rect">
                <a:avLst/>
              </a:prstGeom>
              <a:blipFill>
                <a:blip r:embed="rId34"/>
                <a:stretch>
                  <a:fillRect l="-2439" t="-25424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Obrázek 36">
            <a:extLst>
              <a:ext uri="{FF2B5EF4-FFF2-40B4-BE49-F238E27FC236}">
                <a16:creationId xmlns:a16="http://schemas.microsoft.com/office/drawing/2014/main" id="{591C0BC3-0475-4755-9454-08987E45DB8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FCAEB080-2EE5-4BE3-8E3B-7361ED6D681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0000" y="0"/>
            <a:ext cx="728067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4BBD83D5-3A09-4F76-8747-EA7A92E6FD15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10515600" cy="12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B. </a:t>
            </a:r>
            <a:r>
              <a:rPr lang="cs-CZ" dirty="0" err="1"/>
              <a:t>Musálková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DESKRIPTIVNÍ GEOMETRIE II pro 2. ročník SPŠ stavebních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32">
                <a:extLst>
                  <a:ext uri="{FF2B5EF4-FFF2-40B4-BE49-F238E27FC236}">
                    <a16:creationId xmlns:a16="http://schemas.microsoft.com/office/drawing/2014/main" id="{961984C7-A01E-4D54-9893-A141F170F8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b="1" dirty="0"/>
                  <a:t>18/1.1.3.3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dirty="0"/>
                  <a:t>Zobrazte průsečíky přímky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cs-CZ" dirty="0"/>
                  <a:t>, kde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−6;−0,9;0</m:t>
                        </m:r>
                      </m:e>
                    </m:d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2,5;7;3</m:t>
                        </m:r>
                      </m:e>
                    </m:d>
                  </m:oMath>
                </a14:m>
                <a:r>
                  <a:rPr lang="cs-CZ" dirty="0"/>
                  <a:t>, s dutým kosým válcem s podstavou v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cs-CZ" dirty="0"/>
                  <a:t> danou středem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1,5;3,5;0</m:t>
                        </m:r>
                      </m:e>
                    </m:d>
                  </m:oMath>
                </a14:m>
                <a:r>
                  <a:rPr lang="cs-CZ" dirty="0"/>
                  <a:t> a poloměrem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cs-CZ" dirty="0"/>
                  <a:t>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cs-CZ" dirty="0"/>
                  <a:t>; střed „horní podstavy“ je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−3;5;5,5</m:t>
                        </m:r>
                      </m:e>
                    </m:d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3" name="Zástupný obsah 32">
                <a:extLst>
                  <a:ext uri="{FF2B5EF4-FFF2-40B4-BE49-F238E27FC236}">
                    <a16:creationId xmlns:a16="http://schemas.microsoft.com/office/drawing/2014/main" id="{961984C7-A01E-4D54-9893-A141F170F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  <a:blipFill>
                <a:blip r:embed="rId2"/>
                <a:stretch>
                  <a:fillRect l="-10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57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CACC50F-5D28-4A89-8D2D-5E4A9BA2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DC81AA06-AFDF-4488-A9D5-524CEC0CEBF7}"/>
              </a:ext>
            </a:extLst>
          </p:cNvPr>
          <p:cNvSpPr txBox="1">
            <a:spLocks/>
          </p:cNvSpPr>
          <p:nvPr/>
        </p:nvSpPr>
        <p:spPr>
          <a:xfrm>
            <a:off x="8596313" y="268287"/>
            <a:ext cx="3048000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/>
              <a:t>1. Konstrukce válce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358F06-EC79-4234-8520-80745376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07213A-55A0-45A7-B728-D72B2215B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0B77A9-568F-4832-8CE6-34F5B6C19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218561-45EA-4426-A41A-E6E7F1B79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454400B-3042-4CD5-9B75-D60BC8270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FF149E-DB53-4C86-86F8-49F4641F7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82A424-1F73-4CB5-874C-54D6C0EA1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116063-1F77-49BB-BB8C-3D5E7EC7E4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9DCF6DE-AA55-4112-8312-699BE7B7F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3979946-5CFD-4E8D-8CD8-D8AC5DFFB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ástupný obsah 51">
                <a:extLst>
                  <a:ext uri="{FF2B5EF4-FFF2-40B4-BE49-F238E27FC236}">
                    <a16:creationId xmlns:a16="http://schemas.microsoft.com/office/drawing/2014/main" id="{96424132-7243-4AD0-9493-988BF11BB0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6313" y="810270"/>
                <a:ext cx="2633663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2. Pomocná rovina </a:t>
                </a:r>
                <a14:m>
                  <m:oMath xmlns:m="http://schemas.openxmlformats.org/officeDocument/2006/math">
                    <m:r>
                      <a:rPr lang="cs-CZ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14" name="Zástupný obsah 51">
                <a:extLst>
                  <a:ext uri="{FF2B5EF4-FFF2-40B4-BE49-F238E27FC236}">
                    <a16:creationId xmlns:a16="http://schemas.microsoft.com/office/drawing/2014/main" id="{96424132-7243-4AD0-9493-988BF11BB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313" y="810270"/>
                <a:ext cx="2633663" cy="360000"/>
              </a:xfrm>
              <a:prstGeom prst="rect">
                <a:avLst/>
              </a:prstGeom>
              <a:blipFill>
                <a:blip r:embed="rId13"/>
                <a:stretch>
                  <a:fillRect l="-2315" t="-25424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ástupný obsah 52">
            <a:extLst>
              <a:ext uri="{FF2B5EF4-FFF2-40B4-BE49-F238E27FC236}">
                <a16:creationId xmlns:a16="http://schemas.microsoft.com/office/drawing/2014/main" id="{AC84409A-4A67-4549-9D41-D06C605669B1}"/>
              </a:ext>
            </a:extLst>
          </p:cNvPr>
          <p:cNvSpPr txBox="1">
            <a:spLocks/>
          </p:cNvSpPr>
          <p:nvPr/>
        </p:nvSpPr>
        <p:spPr>
          <a:xfrm>
            <a:off x="8964000" y="1208087"/>
            <a:ext cx="2662238" cy="36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jde o směrovou rovinu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ástupný obsah 53">
                <a:extLst>
                  <a:ext uri="{FF2B5EF4-FFF2-40B4-BE49-F238E27FC236}">
                    <a16:creationId xmlns:a16="http://schemas.microsoft.com/office/drawing/2014/main" id="{10B9ECB8-FE4A-4A63-9E93-A8618940B9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4000" y="1634544"/>
                <a:ext cx="3048000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𝑎𝑏</m:t>
                    </m:r>
                  </m:oMath>
                </a14:m>
                <a:r>
                  <a:rPr lang="cs-CZ" sz="1800" dirty="0"/>
                  <a:t>, b</a:t>
                </a:r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16" name="Zástupný obsah 53">
                <a:extLst>
                  <a:ext uri="{FF2B5EF4-FFF2-40B4-BE49-F238E27FC236}">
                    <a16:creationId xmlns:a16="http://schemas.microsoft.com/office/drawing/2014/main" id="{10B9ECB8-FE4A-4A63-9E93-A8618940B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000" y="1634544"/>
                <a:ext cx="3048000" cy="360000"/>
              </a:xfrm>
              <a:prstGeom prst="rect">
                <a:avLst/>
              </a:prstGeom>
              <a:blipFill>
                <a:blip r:embed="rId14"/>
                <a:stretch>
                  <a:fillRect l="-1200" t="-15254" b="-220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ástupný obsah 54">
                <a:extLst>
                  <a:ext uri="{FF2B5EF4-FFF2-40B4-BE49-F238E27FC236}">
                    <a16:creationId xmlns:a16="http://schemas.microsoft.com/office/drawing/2014/main" id="{19B6BB21-A4D6-466B-9D35-B13464204A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4000" y="2061001"/>
                <a:ext cx="1662113" cy="360000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sup>
                    </m:sSubSup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17" name="Zástupný obsah 54">
                <a:extLst>
                  <a:ext uri="{FF2B5EF4-FFF2-40B4-BE49-F238E27FC236}">
                    <a16:creationId xmlns:a16="http://schemas.microsoft.com/office/drawing/2014/main" id="{19B6BB21-A4D6-466B-9D35-B13464204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000" y="2061001"/>
                <a:ext cx="1662113" cy="360000"/>
              </a:xfrm>
              <a:prstGeom prst="rect">
                <a:avLst/>
              </a:prstGeom>
              <a:blipFill>
                <a:blip r:embed="rId15"/>
                <a:stretch>
                  <a:fillRect l="-1832" t="-5085" b="-135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Obrázek 17">
            <a:extLst>
              <a:ext uri="{FF2B5EF4-FFF2-40B4-BE49-F238E27FC236}">
                <a16:creationId xmlns:a16="http://schemas.microsoft.com/office/drawing/2014/main" id="{DDE78939-11CC-4D37-8355-3C6C67FE55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38ECB08-35CD-4985-B4A4-E10DAA983C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20" name="Zástupný obsah 17">
            <a:extLst>
              <a:ext uri="{FF2B5EF4-FFF2-40B4-BE49-F238E27FC236}">
                <a16:creationId xmlns:a16="http://schemas.microsoft.com/office/drawing/2014/main" id="{691613B5-2162-4ACB-8708-64EF4E8FB5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0"/>
            <a:ext cx="7236942" cy="6840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A36F833-6E51-4B5B-B82F-6C628EF605F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ástupný obsah 21">
                <a:extLst>
                  <a:ext uri="{FF2B5EF4-FFF2-40B4-BE49-F238E27FC236}">
                    <a16:creationId xmlns:a16="http://schemas.microsoft.com/office/drawing/2014/main" id="{B4DFB1B2-D2E3-4A03-8122-C9E2D68203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6313" y="2605590"/>
                <a:ext cx="2947988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3. Řez hranolu rovinou </a:t>
                </a:r>
                <a14:m>
                  <m:oMath xmlns:m="http://schemas.openxmlformats.org/officeDocument/2006/math">
                    <m:r>
                      <a:rPr lang="cs-CZ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/>
              </a:p>
              <a:p>
                <a:endParaRPr lang="cs-CZ" sz="2000" dirty="0"/>
              </a:p>
            </p:txBody>
          </p:sp>
        </mc:Choice>
        <mc:Fallback xmlns="">
          <p:sp>
            <p:nvSpPr>
              <p:cNvPr id="22" name="Zástupný obsah 21">
                <a:extLst>
                  <a:ext uri="{FF2B5EF4-FFF2-40B4-BE49-F238E27FC236}">
                    <a16:creationId xmlns:a16="http://schemas.microsoft.com/office/drawing/2014/main" id="{B4DFB1B2-D2E3-4A03-8122-C9E2D6820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313" y="2605590"/>
                <a:ext cx="2947988" cy="360000"/>
              </a:xfrm>
              <a:prstGeom prst="rect">
                <a:avLst/>
              </a:prstGeom>
              <a:blipFill>
                <a:blip r:embed="rId20"/>
                <a:stretch>
                  <a:fillRect l="-2066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ástupný obsah 17">
                <a:extLst>
                  <a:ext uri="{FF2B5EF4-FFF2-40B4-BE49-F238E27FC236}">
                    <a16:creationId xmlns:a16="http://schemas.microsoft.com/office/drawing/2014/main" id="{C2B5BF84-6D83-4F4C-8640-7139D9DE7C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4000" y="3026599"/>
                <a:ext cx="3228000" cy="720000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body </a:t>
                </a: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 a </a:t>
                </a: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 jsou průsečíky půdorysné stopy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sup>
                    </m:sSup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 s podstavnou kružnicí</a:t>
                </a:r>
              </a:p>
            </p:txBody>
          </p:sp>
        </mc:Choice>
        <mc:Fallback xmlns="">
          <p:sp>
            <p:nvSpPr>
              <p:cNvPr id="23" name="Zástupný obsah 17">
                <a:extLst>
                  <a:ext uri="{FF2B5EF4-FFF2-40B4-BE49-F238E27FC236}">
                    <a16:creationId xmlns:a16="http://schemas.microsoft.com/office/drawing/2014/main" id="{C2B5BF84-6D83-4F4C-8640-7139D9DE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000" y="3026599"/>
                <a:ext cx="3228000" cy="720000"/>
              </a:xfrm>
              <a:prstGeom prst="rect">
                <a:avLst/>
              </a:prstGeom>
              <a:blipFill>
                <a:blip r:embed="rId21"/>
                <a:stretch>
                  <a:fillRect l="-943" t="-8403" b="-109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ástupný obsah 69">
                <a:extLst>
                  <a:ext uri="{FF2B5EF4-FFF2-40B4-BE49-F238E27FC236}">
                    <a16:creationId xmlns:a16="http://schemas.microsoft.com/office/drawing/2014/main" id="{0D277AAA-7F4E-4DB9-AAF7-EEBB2733DE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4000" y="3807608"/>
                <a:ext cx="1990725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</a:rPr>
                      <m:t>14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∧23∥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4" name="Zástupný obsah 69">
                <a:extLst>
                  <a:ext uri="{FF2B5EF4-FFF2-40B4-BE49-F238E27FC236}">
                    <a16:creationId xmlns:a16="http://schemas.microsoft.com/office/drawing/2014/main" id="{0D277AAA-7F4E-4DB9-AAF7-EEBB2733D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000" y="3807608"/>
                <a:ext cx="1990725" cy="360000"/>
              </a:xfrm>
              <a:prstGeom prst="rect">
                <a:avLst/>
              </a:prstGeom>
              <a:blipFill>
                <a:blip r:embed="rId22"/>
                <a:stretch>
                  <a:fillRect l="-1835" t="-11864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ástupný obsah 28">
                <a:extLst>
                  <a:ext uri="{FF2B5EF4-FFF2-40B4-BE49-F238E27FC236}">
                    <a16:creationId xmlns:a16="http://schemas.microsoft.com/office/drawing/2014/main" id="{E00DC733-3C1B-4AA0-B880-1D83028776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4000" y="4238654"/>
                <a:ext cx="2833688" cy="54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800" dirty="0"/>
                  <a:t>body </a:t>
                </a:r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cs-CZ" sz="1800" dirty="0"/>
                  <a:t> a </a:t>
                </a:r>
                <a14:m>
                  <m:oMath xmlns:m="http://schemas.openxmlformats.org/officeDocument/2006/math">
                    <m:r>
                      <a:rPr lang="cs-CZ" sz="180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cs-CZ" sz="1800" dirty="0"/>
                  <a:t> leží na horní podstavě</a:t>
                </a:r>
              </a:p>
            </p:txBody>
          </p:sp>
        </mc:Choice>
        <mc:Fallback xmlns="">
          <p:sp>
            <p:nvSpPr>
              <p:cNvPr id="25" name="Zástupný obsah 28">
                <a:extLst>
                  <a:ext uri="{FF2B5EF4-FFF2-40B4-BE49-F238E27FC236}">
                    <a16:creationId xmlns:a16="http://schemas.microsoft.com/office/drawing/2014/main" id="{E00DC733-3C1B-4AA0-B880-1D8302877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000" y="4238654"/>
                <a:ext cx="2833688" cy="540000"/>
              </a:xfrm>
              <a:prstGeom prst="rect">
                <a:avLst/>
              </a:prstGeom>
              <a:blipFill>
                <a:blip r:embed="rId23"/>
                <a:stretch>
                  <a:fillRect l="-1290" t="-14607" b="-168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Obrázek 25">
            <a:extLst>
              <a:ext uri="{FF2B5EF4-FFF2-40B4-BE49-F238E27FC236}">
                <a16:creationId xmlns:a16="http://schemas.microsoft.com/office/drawing/2014/main" id="{C1205469-677A-47CD-8FC1-941E91B1FD6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D10CED7-3E18-494F-9D71-66DD078540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DF4CE5D8-A414-4D9E-AE06-E77F902DA7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DBB34A90-18D2-48EF-BBDD-A90C43D978B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7C1506B4-8A22-43B6-A89E-6EA43B6BB4A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76E0CE1-160B-487C-BD87-B29CCA60FD7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sp>
        <p:nvSpPr>
          <p:cNvPr id="33" name="Zástupný obsah 89">
            <a:extLst>
              <a:ext uri="{FF2B5EF4-FFF2-40B4-BE49-F238E27FC236}">
                <a16:creationId xmlns:a16="http://schemas.microsoft.com/office/drawing/2014/main" id="{5367EE6A-F099-41F0-B36D-BE55D321F35B}"/>
              </a:ext>
            </a:extLst>
          </p:cNvPr>
          <p:cNvSpPr txBox="1">
            <a:spLocks/>
          </p:cNvSpPr>
          <p:nvPr/>
        </p:nvSpPr>
        <p:spPr>
          <a:xfrm>
            <a:off x="8596313" y="4910709"/>
            <a:ext cx="3505200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4. Průsečíky přímky s hranolem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ástupný obsah 90">
                <a:extLst>
                  <a:ext uri="{FF2B5EF4-FFF2-40B4-BE49-F238E27FC236}">
                    <a16:creationId xmlns:a16="http://schemas.microsoft.com/office/drawing/2014/main" id="{4BD9581F-E43F-4BB7-99E4-72B4C5409B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4000" y="5331718"/>
                <a:ext cx="2390775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∩1234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34" name="Zástupný obsah 90">
                <a:extLst>
                  <a:ext uri="{FF2B5EF4-FFF2-40B4-BE49-F238E27FC236}">
                    <a16:creationId xmlns:a16="http://schemas.microsoft.com/office/drawing/2014/main" id="{4BD9581F-E43F-4BB7-99E4-72B4C5409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000" y="5331718"/>
                <a:ext cx="2390775" cy="360000"/>
              </a:xfrm>
              <a:prstGeom prst="rect">
                <a:avLst/>
              </a:prstGeom>
              <a:blipFill>
                <a:blip r:embed="rId30"/>
                <a:stretch>
                  <a:fillRect l="-1527" t="-11864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Obrázek 34">
            <a:extLst>
              <a:ext uri="{FF2B5EF4-FFF2-40B4-BE49-F238E27FC236}">
                <a16:creationId xmlns:a16="http://schemas.microsoft.com/office/drawing/2014/main" id="{E93B2C5F-0C89-43FC-BEA6-8903F4C911D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3084BE0A-1077-4771-9FBB-2AF1D749486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ástupný obsah 97">
                <a:extLst>
                  <a:ext uri="{FF2B5EF4-FFF2-40B4-BE49-F238E27FC236}">
                    <a16:creationId xmlns:a16="http://schemas.microsoft.com/office/drawing/2014/main" id="{518DD025-C625-4836-B13B-600F34309F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6313" y="5867730"/>
                <a:ext cx="2847975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cs-CZ" sz="2000" dirty="0"/>
                  <a:t>5. Viditelnost přímky </a:t>
                </a:r>
                <a14:m>
                  <m:oMath xmlns:m="http://schemas.openxmlformats.org/officeDocument/2006/math">
                    <m:r>
                      <a:rPr lang="cs-CZ" sz="200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37" name="Zástupný obsah 97">
                <a:extLst>
                  <a:ext uri="{FF2B5EF4-FFF2-40B4-BE49-F238E27FC236}">
                    <a16:creationId xmlns:a16="http://schemas.microsoft.com/office/drawing/2014/main" id="{518DD025-C625-4836-B13B-600F34309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313" y="5867730"/>
                <a:ext cx="2847975" cy="360000"/>
              </a:xfrm>
              <a:prstGeom prst="rect">
                <a:avLst/>
              </a:prstGeom>
              <a:blipFill>
                <a:blip r:embed="rId33"/>
                <a:stretch>
                  <a:fillRect l="-2141" t="-25424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Obrázek 37">
            <a:extLst>
              <a:ext uri="{FF2B5EF4-FFF2-40B4-BE49-F238E27FC236}">
                <a16:creationId xmlns:a16="http://schemas.microsoft.com/office/drawing/2014/main" id="{EE64FF06-F60F-4E92-95D6-7F93F295594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517F9DE1-69C4-457E-90CB-3EB64A770A8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0000" y="0"/>
            <a:ext cx="72423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22" grpId="0"/>
      <p:bldP spid="23" grpId="0"/>
      <p:bldP spid="24" grpId="0"/>
      <p:bldP spid="25" grpId="0"/>
      <p:bldP spid="33" grpId="0"/>
      <p:bldP spid="34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D3FC9431-A858-417A-BC78-501DCE19ADEA}"/>
              </a:ext>
            </a:extLst>
          </p:cNvPr>
          <p:cNvSpPr txBox="1">
            <a:spLocks/>
          </p:cNvSpPr>
          <p:nvPr/>
        </p:nvSpPr>
        <p:spPr>
          <a:xfrm>
            <a:off x="360000" y="720000"/>
            <a:ext cx="10515600" cy="12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B. </a:t>
            </a:r>
            <a:r>
              <a:rPr lang="cs-CZ" dirty="0" err="1"/>
              <a:t>Musálková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DESKRIPTIVNÍ GEOMETRIE II pro 2. ročník SPŠ stavebních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33">
                <a:extLst>
                  <a:ext uri="{FF2B5EF4-FFF2-40B4-BE49-F238E27FC236}">
                    <a16:creationId xmlns:a16="http://schemas.microsoft.com/office/drawing/2014/main" id="{582EDB28-C58D-40EA-852B-BD10E6514B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b="1" dirty="0"/>
                  <a:t>18/1.1.4.1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cs-CZ" dirty="0"/>
                  <a:t>Zobrazte průsečíky přímky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𝑀𝑄</m:t>
                    </m:r>
                  </m:oMath>
                </a14:m>
                <a:r>
                  <a:rPr lang="cs-CZ" dirty="0"/>
                  <a:t>, kde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−4;7;5</m:t>
                        </m:r>
                      </m:e>
                    </m:d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5;2;1</m:t>
                        </m:r>
                      </m:e>
                    </m:d>
                  </m:oMath>
                </a14:m>
                <a:r>
                  <a:rPr lang="cs-CZ" dirty="0"/>
                  <a:t>, s pravidelným pětibokým jehlanem, jehož podstava leží v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cs-CZ" dirty="0"/>
                  <a:t> a je dána středem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0;4;0</m:t>
                        </m:r>
                      </m:e>
                    </m:d>
                  </m:oMath>
                </a14:m>
                <a:r>
                  <a:rPr lang="cs-CZ" dirty="0"/>
                  <a:t> a vrcholem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0;7;0</m:t>
                        </m:r>
                      </m:e>
                    </m:d>
                  </m:oMath>
                </a14:m>
                <a:r>
                  <a:rPr lang="cs-CZ" dirty="0"/>
                  <a:t>; výška jehlanu je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3" name="Zástupný obsah 33">
                <a:extLst>
                  <a:ext uri="{FF2B5EF4-FFF2-40B4-BE49-F238E27FC236}">
                    <a16:creationId xmlns:a16="http://schemas.microsoft.com/office/drawing/2014/main" id="{582EDB28-C58D-40EA-852B-BD10E6514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825625"/>
                <a:ext cx="11520000" cy="4351338"/>
              </a:xfrm>
              <a:prstGeom prst="rect">
                <a:avLst/>
              </a:prstGeom>
              <a:blipFill>
                <a:blip r:embed="rId2"/>
                <a:stretch>
                  <a:fillRect l="-10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2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sp>
        <p:nvSpPr>
          <p:cNvPr id="3" name="Zástupný symbol pro obsah 3"/>
          <p:cNvSpPr txBox="1">
            <a:spLocks/>
          </p:cNvSpPr>
          <p:nvPr/>
        </p:nvSpPr>
        <p:spPr>
          <a:xfrm>
            <a:off x="7192506" y="229300"/>
            <a:ext cx="2462939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>
                <a:solidFill>
                  <a:prstClr val="black"/>
                </a:solidFill>
              </a:rPr>
              <a:t>1. Konstrukce jehlanu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00" y="0"/>
            <a:ext cx="6584251" cy="684030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ástupný obsah 51">
                <a:extLst>
                  <a:ext uri="{FF2B5EF4-FFF2-40B4-BE49-F238E27FC236}">
                    <a16:creationId xmlns:a16="http://schemas.microsoft.com/office/drawing/2014/main" id="{20BCCA08-28A2-492F-83A4-E778F5ADBC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2506" y="818235"/>
                <a:ext cx="2478437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  <a:defRPr/>
                </a:pPr>
                <a:r>
                  <a:rPr lang="cs-CZ" sz="2000" dirty="0">
                    <a:solidFill>
                      <a:prstClr val="black"/>
                    </a:solidFill>
                    <a:latin typeface="Calibri" panose="020F0502020204030204"/>
                  </a:rPr>
                  <a:t>2. Pomocná rovina </a:t>
                </a:r>
                <a14:m>
                  <m:oMath xmlns:m="http://schemas.openxmlformats.org/officeDocument/2006/math">
                    <m:r>
                      <a:rPr lang="cs-CZ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Zástupný obsah 51">
                <a:extLst>
                  <a:ext uri="{FF2B5EF4-FFF2-40B4-BE49-F238E27FC236}">
                    <a16:creationId xmlns:a16="http://schemas.microsoft.com/office/drawing/2014/main" id="{20BCCA08-28A2-492F-83A4-E778F5AD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506" y="818235"/>
                <a:ext cx="2478437" cy="360000"/>
              </a:xfrm>
              <a:prstGeom prst="rect">
                <a:avLst/>
              </a:prstGeom>
              <a:blipFill>
                <a:blip r:embed="rId19"/>
                <a:stretch>
                  <a:fillRect l="-2709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ástupný obsah 52">
            <a:extLst>
              <a:ext uri="{FF2B5EF4-FFF2-40B4-BE49-F238E27FC236}">
                <a16:creationId xmlns:a16="http://schemas.microsoft.com/office/drawing/2014/main" id="{366C244A-A85C-47D6-B3FA-5D147427ECA6}"/>
              </a:ext>
            </a:extLst>
          </p:cNvPr>
          <p:cNvSpPr txBox="1">
            <a:spLocks/>
          </p:cNvSpPr>
          <p:nvPr/>
        </p:nvSpPr>
        <p:spPr>
          <a:xfrm>
            <a:off x="7533467" y="1227170"/>
            <a:ext cx="288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>
                <a:solidFill>
                  <a:prstClr val="black"/>
                </a:solidFill>
                <a:latin typeface="Calibri" panose="020F0502020204030204"/>
              </a:rPr>
              <a:t>jde o vrcholovou rovinu</a:t>
            </a:r>
            <a:endParaRPr lang="cs-CZ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ástupný symbol pro obsah 31"/>
              <p:cNvSpPr txBox="1">
                <a:spLocks/>
              </p:cNvSpPr>
              <p:nvPr/>
            </p:nvSpPr>
            <p:spPr>
              <a:xfrm>
                <a:off x="7533467" y="1636105"/>
                <a:ext cx="3733800" cy="54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𝑚𝑣</m:t>
                    </m:r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𝑉𝐿</m:t>
                    </m:r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, kde </a:t>
                </a: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 je libovolný bod přímky </a:t>
                </a: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cs-CZ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Zástupný symbol pro obsah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467" y="1636105"/>
                <a:ext cx="3733800" cy="540000"/>
              </a:xfrm>
              <a:prstGeom prst="rect">
                <a:avLst/>
              </a:prstGeom>
              <a:blipFill>
                <a:blip r:embed="rId20"/>
                <a:stretch>
                  <a:fillRect l="-1144" t="-14607" r="-2124" b="-168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ástupný symbol pro obsah 49"/>
              <p:cNvSpPr txBox="1">
                <a:spLocks/>
              </p:cNvSpPr>
              <p:nvPr/>
            </p:nvSpPr>
            <p:spPr>
              <a:xfrm>
                <a:off x="7533467" y="2225040"/>
                <a:ext cx="2974383" cy="360000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sup>
                    </m:sSubSup>
                    <m:r>
                      <a:rPr lang="cs-CZ" sz="18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sSubSup>
                      <m:sSub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cs-CZ" sz="180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24" name="Zástupný symbol pro obsah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467" y="2225040"/>
                <a:ext cx="2974383" cy="360000"/>
              </a:xfrm>
              <a:prstGeom prst="rect">
                <a:avLst/>
              </a:prstGeom>
              <a:blipFill>
                <a:blip r:embed="rId21"/>
                <a:stretch>
                  <a:fillRect l="-1025" t="-5085" b="-118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Obrázek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ástupný obsah 67">
                <a:extLst>
                  <a:ext uri="{FF2B5EF4-FFF2-40B4-BE49-F238E27FC236}">
                    <a16:creationId xmlns:a16="http://schemas.microsoft.com/office/drawing/2014/main" id="{65DF0867-8553-480A-91AC-C3A38DDEE9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2506" y="2817516"/>
                <a:ext cx="3005380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  <a:defRPr/>
                </a:pPr>
                <a:r>
                  <a:rPr lang="cs-CZ" sz="2000" dirty="0">
                    <a:solidFill>
                      <a:prstClr val="black"/>
                    </a:solidFill>
                    <a:latin typeface="Calibri" panose="020F0502020204030204"/>
                  </a:rPr>
                  <a:t>3. Řez jehlanu rovinou </a:t>
                </a:r>
                <a14:m>
                  <m:oMath xmlns:m="http://schemas.openxmlformats.org/officeDocument/2006/math">
                    <m:r>
                      <a:rPr lang="cs-CZ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endParaRPr lang="cs-CZ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Zástupný obsah 67">
                <a:extLst>
                  <a:ext uri="{FF2B5EF4-FFF2-40B4-BE49-F238E27FC236}">
                    <a16:creationId xmlns:a16="http://schemas.microsoft.com/office/drawing/2014/main" id="{65DF0867-8553-480A-91AC-C3A38DDEE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506" y="2817516"/>
                <a:ext cx="3005380" cy="360000"/>
              </a:xfrm>
              <a:prstGeom prst="rect">
                <a:avLst/>
              </a:prstGeom>
              <a:blipFill>
                <a:blip r:embed="rId27"/>
                <a:stretch>
                  <a:fillRect l="-2231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ástupný obsah 17">
                <a:extLst>
                  <a:ext uri="{FF2B5EF4-FFF2-40B4-BE49-F238E27FC236}">
                    <a16:creationId xmlns:a16="http://schemas.microsoft.com/office/drawing/2014/main" id="{0538397E-002B-4219-BA03-0B92FF8EA5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33467" y="3226451"/>
                <a:ext cx="4524214" cy="54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body </a:t>
                </a: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 a </a:t>
                </a:r>
                <a14:m>
                  <m:oMath xmlns:m="http://schemas.openxmlformats.org/officeDocument/2006/math"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 jsou průsečíky půdorysné stopy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sup>
                    </m:sSup>
                  </m:oMath>
                </a14:m>
                <a:r>
                  <a:rPr lang="cs-CZ" sz="1800" dirty="0">
                    <a:solidFill>
                      <a:prstClr val="black"/>
                    </a:solidFill>
                    <a:latin typeface="Calibri" panose="020F0502020204030204"/>
                  </a:rPr>
                  <a:t> s podstavným pětiúhelníkem</a:t>
                </a:r>
              </a:p>
            </p:txBody>
          </p:sp>
        </mc:Choice>
        <mc:Fallback xmlns="">
          <p:sp>
            <p:nvSpPr>
              <p:cNvPr id="31" name="Zástupný obsah 17">
                <a:extLst>
                  <a:ext uri="{FF2B5EF4-FFF2-40B4-BE49-F238E27FC236}">
                    <a16:creationId xmlns:a16="http://schemas.microsoft.com/office/drawing/2014/main" id="{0538397E-002B-4219-BA03-0B92FF8EA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467" y="3226451"/>
                <a:ext cx="4524214" cy="540000"/>
              </a:xfrm>
              <a:prstGeom prst="rect">
                <a:avLst/>
              </a:prstGeom>
              <a:blipFill>
                <a:blip r:embed="rId28"/>
                <a:stretch>
                  <a:fillRect l="-943" t="-14607" b="-168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Obrázek 3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sp>
        <p:nvSpPr>
          <p:cNvPr id="36" name="Zástupný obsah 89">
            <a:extLst>
              <a:ext uri="{FF2B5EF4-FFF2-40B4-BE49-F238E27FC236}">
                <a16:creationId xmlns:a16="http://schemas.microsoft.com/office/drawing/2014/main" id="{94D07D77-DD3C-425B-B619-0C89F0CC8A36}"/>
              </a:ext>
            </a:extLst>
          </p:cNvPr>
          <p:cNvSpPr txBox="1">
            <a:spLocks/>
          </p:cNvSpPr>
          <p:nvPr/>
        </p:nvSpPr>
        <p:spPr>
          <a:xfrm>
            <a:off x="7192506" y="4044321"/>
            <a:ext cx="3462338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>
                <a:solidFill>
                  <a:prstClr val="black"/>
                </a:solidFill>
                <a:latin typeface="Calibri" panose="020F0502020204030204"/>
              </a:rPr>
              <a:t>4. Průsečíky přímky s kuželem</a:t>
            </a:r>
            <a:endParaRPr lang="cs-CZ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ástupný obsah 90">
                <a:extLst>
                  <a:ext uri="{FF2B5EF4-FFF2-40B4-BE49-F238E27FC236}">
                    <a16:creationId xmlns:a16="http://schemas.microsoft.com/office/drawing/2014/main" id="{5A54DF78-E24C-4B4A-A1C9-3CFD9CAEAE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33467" y="4502191"/>
                <a:ext cx="2519363" cy="360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cs-CZ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∩12</m:t>
                    </m:r>
                    <m:r>
                      <a:rPr lang="cs-CZ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cs-CZ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Zástupný obsah 90">
                <a:extLst>
                  <a:ext uri="{FF2B5EF4-FFF2-40B4-BE49-F238E27FC236}">
                    <a16:creationId xmlns:a16="http://schemas.microsoft.com/office/drawing/2014/main" id="{5A54DF78-E24C-4B4A-A1C9-3CFD9CAEA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467" y="4502191"/>
                <a:ext cx="2519363" cy="360000"/>
              </a:xfrm>
              <a:prstGeom prst="rect">
                <a:avLst/>
              </a:prstGeom>
              <a:blipFill>
                <a:blip r:embed="rId33"/>
                <a:stretch>
                  <a:fillRect l="-1695" t="-11864" b="-152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>
            <a:extLst>
              <a:ext uri="{FF2B5EF4-FFF2-40B4-BE49-F238E27FC236}">
                <a16:creationId xmlns:a16="http://schemas.microsoft.com/office/drawing/2014/main" id="{DD4BFE8E-68A4-400C-A885-A62B20F5859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02E8535D-5E60-418D-8B7A-109EBDB56FA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ástupný obsah 42">
                <a:extLst>
                  <a:ext uri="{FF2B5EF4-FFF2-40B4-BE49-F238E27FC236}">
                    <a16:creationId xmlns:a16="http://schemas.microsoft.com/office/drawing/2014/main" id="{52489DC4-748D-4EC5-AE6F-8669AEF783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2506" y="5091126"/>
                <a:ext cx="2847975" cy="36000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 Viditelnost přímky </a:t>
                </a:r>
                <a14:m>
                  <m:oMath xmlns:m="http://schemas.openxmlformats.org/officeDocument/2006/math">
                    <m:r>
                      <a:rPr kumimoji="0" lang="cs-CZ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endPara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Zástupný obsah 42">
                <a:extLst>
                  <a:ext uri="{FF2B5EF4-FFF2-40B4-BE49-F238E27FC236}">
                    <a16:creationId xmlns:a16="http://schemas.microsoft.com/office/drawing/2014/main" id="{52489DC4-748D-4EC5-AE6F-8669AEF78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506" y="5091126"/>
                <a:ext cx="2847975" cy="360000"/>
              </a:xfrm>
              <a:prstGeom prst="rect">
                <a:avLst/>
              </a:prstGeom>
              <a:blipFill>
                <a:blip r:embed="rId36"/>
                <a:stretch>
                  <a:fillRect l="-2355" t="-23729" b="-254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Obrázek 39">
            <a:extLst>
              <a:ext uri="{FF2B5EF4-FFF2-40B4-BE49-F238E27FC236}">
                <a16:creationId xmlns:a16="http://schemas.microsoft.com/office/drawing/2014/main" id="{D0B9E5A6-F746-4AFA-AF26-7E238436C13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50A4CE66-20CB-4CDA-8796-7B9F7735D3C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0000" y="0"/>
            <a:ext cx="659092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30" grpId="0"/>
      <p:bldP spid="31" grpId="0"/>
      <p:bldP spid="36" grpId="0"/>
      <p:bldP spid="37" grpId="0"/>
      <p:bldP spid="39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403</Words>
  <Application>Microsoft Office PowerPoint</Application>
  <PresentationFormat>Širokoúhlá obrazovka</PresentationFormat>
  <Paragraphs>81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Motiv Office</vt:lpstr>
      <vt:lpstr>1_Motiv Office</vt:lpstr>
      <vt:lpstr>PRŮSEČÍKY PŘÍMKY S TĚLESEM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PRŮSEČÍKY PŘÍMKY S TĚLESEM</dc:title>
  <dc:creator>Pavla Sucháčková</dc:creator>
  <cp:lastModifiedBy>Pavla Sucháčková</cp:lastModifiedBy>
  <cp:revision>271</cp:revision>
  <dcterms:created xsi:type="dcterms:W3CDTF">2019-02-18T18:36:25Z</dcterms:created>
  <dcterms:modified xsi:type="dcterms:W3CDTF">2019-04-01T11:56:42Z</dcterms:modified>
</cp:coreProperties>
</file>